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3" r:id="rId6"/>
    <p:sldId id="264" r:id="rId7"/>
    <p:sldId id="260" r:id="rId8"/>
    <p:sldId id="259" r:id="rId9"/>
    <p:sldId id="265" r:id="rId10"/>
    <p:sldId id="269" r:id="rId11"/>
    <p:sldId id="266" r:id="rId12"/>
    <p:sldId id="267" r:id="rId13"/>
    <p:sldId id="271" r:id="rId14"/>
    <p:sldId id="270" r:id="rId15"/>
    <p:sldId id="268" r:id="rId16"/>
    <p:sldId id="272" r:id="rId17"/>
    <p:sldId id="273" r:id="rId18"/>
    <p:sldId id="274" r:id="rId19"/>
    <p:sldId id="275" r:id="rId20"/>
    <p:sldId id="276" r:id="rId21"/>
    <p:sldId id="280" r:id="rId22"/>
    <p:sldId id="281" r:id="rId23"/>
    <p:sldId id="282" r:id="rId24"/>
    <p:sldId id="279" r:id="rId25"/>
    <p:sldId id="285" r:id="rId26"/>
    <p:sldId id="283" r:id="rId27"/>
    <p:sldId id="284" r:id="rId28"/>
    <p:sldId id="288" r:id="rId29"/>
    <p:sldId id="290" r:id="rId30"/>
    <p:sldId id="289" r:id="rId31"/>
    <p:sldId id="292" r:id="rId32"/>
    <p:sldId id="287" r:id="rId33"/>
    <p:sldId id="291" r:id="rId34"/>
    <p:sldId id="278" r:id="rId35"/>
    <p:sldId id="277" r:id="rId3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66" d="100"/>
          <a:sy n="66" d="100"/>
        </p:scale>
        <p:origin x="1650" y="10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F2C49891-268A-4322-BF98-A34938A3B2C9}" type="datetimeFigureOut">
              <a:rPr lang="ru-RU" smtClean="0"/>
              <a:t>05.11.2018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7AA535-1C32-49DF-9B7B-44494FD582FA}" type="slidenum">
              <a:rPr lang="ru-RU" smtClean="0"/>
              <a:t>‹#›</a:t>
            </a:fld>
            <a:endParaRPr lang="ru-RU"/>
          </a:p>
        </p:txBody>
      </p:sp>
    </p:spTree>
    <p:extLst>
      <p:ext uri="{BB962C8B-B14F-4D97-AF65-F5344CB8AC3E}">
        <p14:creationId xmlns:p14="http://schemas.microsoft.com/office/powerpoint/2010/main" val="1136416998"/>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F2C49891-268A-4322-BF98-A34938A3B2C9}" type="datetimeFigureOut">
              <a:rPr lang="ru-RU" smtClean="0"/>
              <a:t>05.11.2018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7AA535-1C32-49DF-9B7B-44494FD582FA}" type="slidenum">
              <a:rPr lang="ru-RU" smtClean="0"/>
              <a:t>‹#›</a:t>
            </a:fld>
            <a:endParaRPr lang="ru-RU"/>
          </a:p>
        </p:txBody>
      </p:sp>
    </p:spTree>
    <p:extLst>
      <p:ext uri="{BB962C8B-B14F-4D97-AF65-F5344CB8AC3E}">
        <p14:creationId xmlns:p14="http://schemas.microsoft.com/office/powerpoint/2010/main" val="14093096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F2C49891-268A-4322-BF98-A34938A3B2C9}" type="datetimeFigureOut">
              <a:rPr lang="ru-RU" smtClean="0"/>
              <a:t>05.11.2018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7AA535-1C32-49DF-9B7B-44494FD582FA}" type="slidenum">
              <a:rPr lang="ru-RU" smtClean="0"/>
              <a:t>‹#›</a:t>
            </a:fld>
            <a:endParaRPr lang="ru-RU"/>
          </a:p>
        </p:txBody>
      </p:sp>
    </p:spTree>
    <p:extLst>
      <p:ext uri="{BB962C8B-B14F-4D97-AF65-F5344CB8AC3E}">
        <p14:creationId xmlns:p14="http://schemas.microsoft.com/office/powerpoint/2010/main" val="286492660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F2C49891-268A-4322-BF98-A34938A3B2C9}" type="datetimeFigureOut">
              <a:rPr lang="ru-RU" smtClean="0"/>
              <a:t>05.11.2018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7AA535-1C32-49DF-9B7B-44494FD582FA}" type="slidenum">
              <a:rPr lang="ru-RU" smtClean="0"/>
              <a:t>‹#›</a:t>
            </a:fld>
            <a:endParaRPr lang="ru-RU"/>
          </a:p>
        </p:txBody>
      </p:sp>
    </p:spTree>
    <p:extLst>
      <p:ext uri="{BB962C8B-B14F-4D97-AF65-F5344CB8AC3E}">
        <p14:creationId xmlns:p14="http://schemas.microsoft.com/office/powerpoint/2010/main" val="202152276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F2C49891-268A-4322-BF98-A34938A3B2C9}" type="datetimeFigureOut">
              <a:rPr lang="ru-RU" smtClean="0"/>
              <a:t>05.11.2018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7AA535-1C32-49DF-9B7B-44494FD582FA}" type="slidenum">
              <a:rPr lang="ru-RU" smtClean="0"/>
              <a:t>‹#›</a:t>
            </a:fld>
            <a:endParaRPr lang="ru-RU"/>
          </a:p>
        </p:txBody>
      </p:sp>
    </p:spTree>
    <p:extLst>
      <p:ext uri="{BB962C8B-B14F-4D97-AF65-F5344CB8AC3E}">
        <p14:creationId xmlns:p14="http://schemas.microsoft.com/office/powerpoint/2010/main" val="33672856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F2C49891-268A-4322-BF98-A34938A3B2C9}" type="datetimeFigureOut">
              <a:rPr lang="ru-RU" smtClean="0"/>
              <a:t>05.11.2018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7AA535-1C32-49DF-9B7B-44494FD582FA}" type="slidenum">
              <a:rPr lang="ru-RU" smtClean="0"/>
              <a:t>‹#›</a:t>
            </a:fld>
            <a:endParaRPr lang="ru-RU"/>
          </a:p>
        </p:txBody>
      </p:sp>
    </p:spTree>
    <p:extLst>
      <p:ext uri="{BB962C8B-B14F-4D97-AF65-F5344CB8AC3E}">
        <p14:creationId xmlns:p14="http://schemas.microsoft.com/office/powerpoint/2010/main" val="79660598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F2C49891-268A-4322-BF98-A34938A3B2C9}" type="datetimeFigureOut">
              <a:rPr lang="ru-RU" smtClean="0"/>
              <a:t>05.11.2018</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A87AA535-1C32-49DF-9B7B-44494FD582FA}" type="slidenum">
              <a:rPr lang="ru-RU" smtClean="0"/>
              <a:t>‹#›</a:t>
            </a:fld>
            <a:endParaRPr lang="ru-RU"/>
          </a:p>
        </p:txBody>
      </p:sp>
    </p:spTree>
    <p:extLst>
      <p:ext uri="{BB962C8B-B14F-4D97-AF65-F5344CB8AC3E}">
        <p14:creationId xmlns:p14="http://schemas.microsoft.com/office/powerpoint/2010/main" val="1668705274"/>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F2C49891-268A-4322-BF98-A34938A3B2C9}" type="datetimeFigureOut">
              <a:rPr lang="ru-RU" smtClean="0"/>
              <a:t>05.11.2018</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A87AA535-1C32-49DF-9B7B-44494FD582FA}" type="slidenum">
              <a:rPr lang="ru-RU" smtClean="0"/>
              <a:t>‹#›</a:t>
            </a:fld>
            <a:endParaRPr lang="ru-RU"/>
          </a:p>
        </p:txBody>
      </p:sp>
    </p:spTree>
    <p:extLst>
      <p:ext uri="{BB962C8B-B14F-4D97-AF65-F5344CB8AC3E}">
        <p14:creationId xmlns:p14="http://schemas.microsoft.com/office/powerpoint/2010/main" val="38810701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F2C49891-268A-4322-BF98-A34938A3B2C9}" type="datetimeFigureOut">
              <a:rPr lang="ru-RU" smtClean="0"/>
              <a:t>05.11.2018</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A87AA535-1C32-49DF-9B7B-44494FD582FA}" type="slidenum">
              <a:rPr lang="ru-RU" smtClean="0"/>
              <a:t>‹#›</a:t>
            </a:fld>
            <a:endParaRPr lang="ru-RU"/>
          </a:p>
        </p:txBody>
      </p:sp>
    </p:spTree>
    <p:extLst>
      <p:ext uri="{BB962C8B-B14F-4D97-AF65-F5344CB8AC3E}">
        <p14:creationId xmlns:p14="http://schemas.microsoft.com/office/powerpoint/2010/main" val="149592676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F2C49891-268A-4322-BF98-A34938A3B2C9}" type="datetimeFigureOut">
              <a:rPr lang="ru-RU" smtClean="0"/>
              <a:t>05.11.2018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7AA535-1C32-49DF-9B7B-44494FD582FA}" type="slidenum">
              <a:rPr lang="ru-RU" smtClean="0"/>
              <a:t>‹#›</a:t>
            </a:fld>
            <a:endParaRPr lang="ru-RU"/>
          </a:p>
        </p:txBody>
      </p:sp>
    </p:spTree>
    <p:extLst>
      <p:ext uri="{BB962C8B-B14F-4D97-AF65-F5344CB8AC3E}">
        <p14:creationId xmlns:p14="http://schemas.microsoft.com/office/powerpoint/2010/main" val="46863196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F2C49891-268A-4322-BF98-A34938A3B2C9}" type="datetimeFigureOut">
              <a:rPr lang="ru-RU" smtClean="0"/>
              <a:t>05.11.2018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7AA535-1C32-49DF-9B7B-44494FD582FA}" type="slidenum">
              <a:rPr lang="ru-RU" smtClean="0"/>
              <a:t>‹#›</a:t>
            </a:fld>
            <a:endParaRPr lang="ru-RU"/>
          </a:p>
        </p:txBody>
      </p:sp>
    </p:spTree>
    <p:extLst>
      <p:ext uri="{BB962C8B-B14F-4D97-AF65-F5344CB8AC3E}">
        <p14:creationId xmlns:p14="http://schemas.microsoft.com/office/powerpoint/2010/main" val="345575458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C49891-268A-4322-BF98-A34938A3B2C9}" type="datetimeFigureOut">
              <a:rPr lang="ru-RU" smtClean="0"/>
              <a:t>05.11.2018</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AA535-1C32-49DF-9B7B-44494FD582FA}" type="slidenum">
              <a:rPr lang="ru-RU" smtClean="0"/>
              <a:t>‹#›</a:t>
            </a:fld>
            <a:endParaRPr lang="ru-RU"/>
          </a:p>
        </p:txBody>
      </p:sp>
    </p:spTree>
    <p:extLst>
      <p:ext uri="{BB962C8B-B14F-4D97-AF65-F5344CB8AC3E}">
        <p14:creationId xmlns:p14="http://schemas.microsoft.com/office/powerpoint/2010/main" val="12079563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0.xml"/><Relationship Id="rId5" Type="http://schemas.openxmlformats.org/officeDocument/2006/relationships/image" Target="../media/image22.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jpg"/><Relationship Id="rId2" Type="http://schemas.openxmlformats.org/officeDocument/2006/relationships/slideLayout" Target="../slideLayouts/slideLayout2.xml"/><Relationship Id="rId1" Type="http://schemas.openxmlformats.org/officeDocument/2006/relationships/themeOverride" Target="../theme/themeOverride15.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 Id="rId9"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hemeOverride" Target="../theme/themeOverride17.xml"/><Relationship Id="rId5" Type="http://schemas.openxmlformats.org/officeDocument/2006/relationships/image" Target="../media/image33.png"/><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hemeOverride" Target="../theme/themeOverride1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hemeOverride" Target="../theme/themeOverride2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video" Target="../media/media3.MP4"/><Relationship Id="rId2" Type="http://schemas.microsoft.com/office/2007/relationships/media" Target="../media/media3.MP4"/><Relationship Id="rId1" Type="http://schemas.openxmlformats.org/officeDocument/2006/relationships/themeOverride" Target="../theme/themeOverride21.xml"/><Relationship Id="rId6" Type="http://schemas.openxmlformats.org/officeDocument/2006/relationships/image" Target="../media/image45.png"/><Relationship Id="rId5" Type="http://schemas.openxmlformats.org/officeDocument/2006/relationships/image" Target="../media/image35.pn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media" Target="../media/media4.mp4"/><Relationship Id="rId2" Type="http://schemas.openxmlformats.org/officeDocument/2006/relationships/video" Target="NULL" TargetMode="External"/><Relationship Id="rId1" Type="http://schemas.openxmlformats.org/officeDocument/2006/relationships/themeOverride" Target="../theme/themeOverride22.xml"/><Relationship Id="rId6" Type="http://schemas.openxmlformats.org/officeDocument/2006/relationships/image" Target="../media/image46.png"/><Relationship Id="rId5" Type="http://schemas.openxmlformats.org/officeDocument/2006/relationships/image" Target="../media/image35.pn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video" Target="../media/media5.MP4"/><Relationship Id="rId2" Type="http://schemas.microsoft.com/office/2007/relationships/media" Target="../media/media5.MP4"/><Relationship Id="rId1" Type="http://schemas.openxmlformats.org/officeDocument/2006/relationships/themeOverride" Target="../theme/themeOverride23.xml"/><Relationship Id="rId6" Type="http://schemas.openxmlformats.org/officeDocument/2006/relationships/image" Target="../media/image47.png"/><Relationship Id="rId5" Type="http://schemas.openxmlformats.org/officeDocument/2006/relationships/image" Target="../media/image35.png"/><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24.xml"/><Relationship Id="rId4" Type="http://schemas.openxmlformats.org/officeDocument/2006/relationships/image" Target="../media/image48.jp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jpg"/><Relationship Id="rId2" Type="http://schemas.openxmlformats.org/officeDocument/2006/relationships/slideLayout" Target="../slideLayouts/slideLayout2.xml"/><Relationship Id="rId1" Type="http://schemas.openxmlformats.org/officeDocument/2006/relationships/themeOverride" Target="../theme/themeOverride27.xml"/><Relationship Id="rId6" Type="http://schemas.openxmlformats.org/officeDocument/2006/relationships/image" Target="../media/image53.jp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hemeOverride" Target="../theme/themeOverride28.xml"/><Relationship Id="rId5" Type="http://schemas.openxmlformats.org/officeDocument/2006/relationships/image" Target="../media/image55.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hemeOverride" Target="../theme/themeOverride29.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video" Target="../media/media6.mp4"/><Relationship Id="rId2" Type="http://schemas.microsoft.com/office/2007/relationships/media" Target="../media/media6.mp4"/><Relationship Id="rId1" Type="http://schemas.openxmlformats.org/officeDocument/2006/relationships/themeOverride" Target="../theme/themeOverride30.xml"/><Relationship Id="rId6" Type="http://schemas.openxmlformats.org/officeDocument/2006/relationships/image" Target="../media/image58.png"/><Relationship Id="rId5" Type="http://schemas.openxmlformats.org/officeDocument/2006/relationships/image" Target="../media/image50.png"/><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hemeOverride" Target="../theme/themeOverride31.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hemeOverride" Target="../theme/themeOverride32.xml"/><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slideLayout" Target="../slideLayouts/slideLayout2.xml"/><Relationship Id="rId1" Type="http://schemas.openxmlformats.org/officeDocument/2006/relationships/themeOverride" Target="../theme/themeOverr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14.gif"/><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486678" y="525207"/>
            <a:ext cx="9144000" cy="2387600"/>
          </a:xfrm>
        </p:spPr>
        <p:txBody>
          <a:bodyPr>
            <a:normAutofit/>
          </a:bodyPr>
          <a:lstStyle/>
          <a:p>
            <a:r>
              <a:rPr lang="en-US" b="1" dirty="0" smtClean="0"/>
              <a:t>Enterprise Service Buses</a:t>
            </a:r>
            <a:br>
              <a:rPr lang="en-US" b="1" dirty="0" smtClean="0"/>
            </a:br>
            <a:endParaRPr lang="ru-RU" dirty="0"/>
          </a:p>
        </p:txBody>
      </p:sp>
      <p:pic>
        <p:nvPicPr>
          <p:cNvPr id="4" name="Рисунок 3"/>
          <p:cNvPicPr>
            <a:picLocks noChangeAspect="1"/>
          </p:cNvPicPr>
          <p:nvPr/>
        </p:nvPicPr>
        <p:blipFill>
          <a:blip r:embed="rId2"/>
          <a:stretch>
            <a:fillRect/>
          </a:stretch>
        </p:blipFill>
        <p:spPr>
          <a:xfrm>
            <a:off x="3628054" y="2912807"/>
            <a:ext cx="4861248" cy="275135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346950115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9888"/>
            <a:ext cx="10515600" cy="1325563"/>
          </a:xfrm>
        </p:spPr>
        <p:txBody>
          <a:bodyPr vert="horz" lIns="91440" tIns="45720" rIns="91440" bIns="45720" rtlCol="0" anchor="ctr">
            <a:normAutofit/>
          </a:bodyPr>
          <a:lstStyle/>
          <a:p>
            <a:pPr algn="ctr"/>
            <a:r>
              <a:rPr lang="en-US" b="1" dirty="0" err="1"/>
              <a:t>Mulesoft</a:t>
            </a:r>
            <a:endParaRPr lang="ru-RU" b="1" dirty="0"/>
          </a:p>
        </p:txBody>
      </p:sp>
      <p:pic>
        <p:nvPicPr>
          <p:cNvPr id="9" name="Объект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720" y="280969"/>
            <a:ext cx="2713122" cy="803400"/>
          </a:xfrm>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872909"/>
            <a:ext cx="1685571" cy="310145"/>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779" y="3675603"/>
            <a:ext cx="1932409" cy="510156"/>
          </a:xfrm>
          <a:prstGeom prst="rect">
            <a:avLst/>
          </a:prstGeom>
        </p:spPr>
      </p:pic>
      <p:pic>
        <p:nvPicPr>
          <p:cNvPr id="7" name="Рисунок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9645" y="5036030"/>
            <a:ext cx="1583559" cy="519408"/>
          </a:xfrm>
          <a:prstGeom prst="rect">
            <a:avLst/>
          </a:prstGeom>
        </p:spPr>
      </p:pic>
      <p:pic>
        <p:nvPicPr>
          <p:cNvPr id="12" name="Рисунок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3858" y="3231682"/>
            <a:ext cx="1451565" cy="1033514"/>
          </a:xfrm>
          <a:prstGeom prst="rect">
            <a:avLst/>
          </a:prstGeom>
        </p:spPr>
      </p:pic>
      <p:pic>
        <p:nvPicPr>
          <p:cNvPr id="13" name="Рисунок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78673" y="1678517"/>
            <a:ext cx="1461139" cy="724725"/>
          </a:xfrm>
          <a:prstGeom prst="rect">
            <a:avLst/>
          </a:prstGeom>
        </p:spPr>
      </p:pic>
      <p:sp>
        <p:nvSpPr>
          <p:cNvPr id="3" name="Прямоугольник 2"/>
          <p:cNvSpPr/>
          <p:nvPr/>
        </p:nvSpPr>
        <p:spPr>
          <a:xfrm>
            <a:off x="24144" y="2214657"/>
            <a:ext cx="3425227" cy="1200329"/>
          </a:xfrm>
          <a:prstGeom prst="rect">
            <a:avLst/>
          </a:prstGeom>
        </p:spPr>
        <p:txBody>
          <a:bodyPr wrap="square">
            <a:spAutoFit/>
          </a:bodyPr>
          <a:lstStyle/>
          <a:p>
            <a:pPr algn="ctr"/>
            <a:r>
              <a:rPr lang="en-US" dirty="0">
                <a:solidFill>
                  <a:srgbClr val="1E1E1E"/>
                </a:solidFill>
                <a:latin typeface="Lato"/>
              </a:rPr>
              <a:t>"With </a:t>
            </a:r>
            <a:r>
              <a:rPr lang="en-US" dirty="0" err="1">
                <a:solidFill>
                  <a:srgbClr val="1E1E1E"/>
                </a:solidFill>
                <a:latin typeface="Lato"/>
              </a:rPr>
              <a:t>MuleSoft</a:t>
            </a:r>
            <a:r>
              <a:rPr lang="en-US" dirty="0">
                <a:solidFill>
                  <a:srgbClr val="1E1E1E"/>
                </a:solidFill>
                <a:latin typeface="Lato"/>
              </a:rPr>
              <a:t>, Airbus is completely rethinking how it builds applications. We are moving to </a:t>
            </a:r>
            <a:r>
              <a:rPr lang="en-US" dirty="0" err="1">
                <a:solidFill>
                  <a:srgbClr val="1E1E1E"/>
                </a:solidFill>
                <a:latin typeface="Lato"/>
              </a:rPr>
              <a:t>composab</a:t>
            </a:r>
            <a:r>
              <a:rPr lang="en-US" dirty="0">
                <a:solidFill>
                  <a:srgbClr val="1E1E1E"/>
                </a:solidFill>
                <a:latin typeface="Lato"/>
              </a:rPr>
              <a:t>… " </a:t>
            </a:r>
            <a:endParaRPr lang="uk-UA" dirty="0"/>
          </a:p>
        </p:txBody>
      </p:sp>
      <p:sp>
        <p:nvSpPr>
          <p:cNvPr id="4" name="Прямоугольник 3"/>
          <p:cNvSpPr/>
          <p:nvPr/>
        </p:nvSpPr>
        <p:spPr>
          <a:xfrm>
            <a:off x="215771" y="4185759"/>
            <a:ext cx="3369400" cy="1477328"/>
          </a:xfrm>
          <a:prstGeom prst="rect">
            <a:avLst/>
          </a:prstGeom>
        </p:spPr>
        <p:txBody>
          <a:bodyPr wrap="square">
            <a:spAutoFit/>
          </a:bodyPr>
          <a:lstStyle/>
          <a:p>
            <a:pPr algn="ctr"/>
            <a:r>
              <a:rPr lang="en-US" dirty="0">
                <a:solidFill>
                  <a:srgbClr val="1E1E1E"/>
                </a:solidFill>
                <a:latin typeface="Lato"/>
              </a:rPr>
              <a:t>"As more and more APIs are defined by RAML, API design improves and becomes more consistent. Good API design helps </a:t>
            </a:r>
            <a:r>
              <a:rPr lang="en-US" dirty="0" err="1">
                <a:solidFill>
                  <a:srgbClr val="1E1E1E"/>
                </a:solidFill>
                <a:latin typeface="Lato"/>
              </a:rPr>
              <a:t>develope</a:t>
            </a:r>
            <a:r>
              <a:rPr lang="en-US" dirty="0">
                <a:solidFill>
                  <a:srgbClr val="1E1E1E"/>
                </a:solidFill>
                <a:latin typeface="Lato"/>
              </a:rPr>
              <a:t>… " </a:t>
            </a:r>
            <a:endParaRPr lang="uk-UA" dirty="0"/>
          </a:p>
        </p:txBody>
      </p:sp>
      <p:pic>
        <p:nvPicPr>
          <p:cNvPr id="8" name="Рисунок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1684" y="2322939"/>
            <a:ext cx="2619741" cy="647790"/>
          </a:xfrm>
          <a:prstGeom prst="rect">
            <a:avLst/>
          </a:prstGeom>
        </p:spPr>
      </p:pic>
      <p:sp>
        <p:nvSpPr>
          <p:cNvPr id="10" name="Прямоугольник 9"/>
          <p:cNvSpPr/>
          <p:nvPr/>
        </p:nvSpPr>
        <p:spPr>
          <a:xfrm>
            <a:off x="3464458" y="2970729"/>
            <a:ext cx="3739405" cy="1200329"/>
          </a:xfrm>
          <a:prstGeom prst="rect">
            <a:avLst/>
          </a:prstGeom>
        </p:spPr>
        <p:txBody>
          <a:bodyPr wrap="square">
            <a:spAutoFit/>
          </a:bodyPr>
          <a:lstStyle/>
          <a:p>
            <a:pPr algn="ctr"/>
            <a:r>
              <a:rPr lang="en-US" dirty="0"/>
              <a:t>"With Cap4Lab and </a:t>
            </a:r>
            <a:r>
              <a:rPr lang="en-US" dirty="0" err="1"/>
              <a:t>MuleSoft’s</a:t>
            </a:r>
            <a:r>
              <a:rPr lang="en-US" dirty="0"/>
              <a:t> </a:t>
            </a:r>
            <a:r>
              <a:rPr lang="en-US" dirty="0" err="1"/>
              <a:t>Anypoint</a:t>
            </a:r>
            <a:r>
              <a:rPr lang="en-US" dirty="0"/>
              <a:t> Platform, we have been able to realize the modular architectural vision for the bank.… " </a:t>
            </a:r>
            <a:endParaRPr lang="uk-UA" dirty="0"/>
          </a:p>
        </p:txBody>
      </p:sp>
      <p:sp>
        <p:nvSpPr>
          <p:cNvPr id="11" name="Прямоугольник 10"/>
          <p:cNvSpPr/>
          <p:nvPr/>
        </p:nvSpPr>
        <p:spPr>
          <a:xfrm>
            <a:off x="7122826" y="4157046"/>
            <a:ext cx="3331380" cy="646331"/>
          </a:xfrm>
          <a:prstGeom prst="rect">
            <a:avLst/>
          </a:prstGeom>
        </p:spPr>
        <p:txBody>
          <a:bodyPr wrap="square">
            <a:spAutoFit/>
          </a:bodyPr>
          <a:lstStyle/>
          <a:p>
            <a:pPr algn="ctr"/>
            <a:r>
              <a:rPr lang="en-US" dirty="0">
                <a:solidFill>
                  <a:srgbClr val="1E1E1E"/>
                </a:solidFill>
                <a:latin typeface="Lato"/>
              </a:rPr>
              <a:t>"With Mule ESB at the core of our new SOA strategy we… " </a:t>
            </a:r>
            <a:endParaRPr lang="uk-UA" dirty="0"/>
          </a:p>
        </p:txBody>
      </p:sp>
      <p:sp>
        <p:nvSpPr>
          <p:cNvPr id="14" name="Прямоугольник 13"/>
          <p:cNvSpPr/>
          <p:nvPr/>
        </p:nvSpPr>
        <p:spPr>
          <a:xfrm>
            <a:off x="7854808" y="2284978"/>
            <a:ext cx="3941857" cy="646331"/>
          </a:xfrm>
          <a:prstGeom prst="rect">
            <a:avLst/>
          </a:prstGeom>
        </p:spPr>
        <p:txBody>
          <a:bodyPr wrap="square">
            <a:spAutoFit/>
          </a:bodyPr>
          <a:lstStyle/>
          <a:p>
            <a:r>
              <a:rPr lang="en-US" dirty="0">
                <a:solidFill>
                  <a:srgbClr val="1E1E1E"/>
                </a:solidFill>
                <a:latin typeface="Lato"/>
              </a:rPr>
              <a:t>"With </a:t>
            </a:r>
            <a:r>
              <a:rPr lang="en-US" dirty="0" err="1">
                <a:solidFill>
                  <a:srgbClr val="1E1E1E"/>
                </a:solidFill>
                <a:latin typeface="Lato"/>
              </a:rPr>
              <a:t>MuleSoft</a:t>
            </a:r>
            <a:r>
              <a:rPr lang="en-US" dirty="0">
                <a:solidFill>
                  <a:srgbClr val="1E1E1E"/>
                </a:solidFill>
                <a:latin typeface="Lato"/>
              </a:rPr>
              <a:t>, we're thinking about service-based, API-driven </a:t>
            </a:r>
            <a:r>
              <a:rPr lang="en-US" dirty="0" err="1">
                <a:solidFill>
                  <a:srgbClr val="1E1E1E"/>
                </a:solidFill>
                <a:latin typeface="Lato"/>
              </a:rPr>
              <a:t>archite</a:t>
            </a:r>
            <a:r>
              <a:rPr lang="en-US" dirty="0">
                <a:solidFill>
                  <a:srgbClr val="1E1E1E"/>
                </a:solidFill>
                <a:latin typeface="Lato"/>
              </a:rPr>
              <a:t>… " </a:t>
            </a:r>
            <a:endParaRPr lang="uk-UA" dirty="0"/>
          </a:p>
        </p:txBody>
      </p:sp>
      <p:sp>
        <p:nvSpPr>
          <p:cNvPr id="15" name="Прямоугольник 14"/>
          <p:cNvSpPr/>
          <p:nvPr/>
        </p:nvSpPr>
        <p:spPr>
          <a:xfrm>
            <a:off x="3796420" y="5555438"/>
            <a:ext cx="6096000" cy="923330"/>
          </a:xfrm>
          <a:prstGeom prst="rect">
            <a:avLst/>
          </a:prstGeom>
        </p:spPr>
        <p:txBody>
          <a:bodyPr>
            <a:spAutoFit/>
          </a:bodyPr>
          <a:lstStyle/>
          <a:p>
            <a:r>
              <a:rPr lang="en-US" dirty="0">
                <a:solidFill>
                  <a:srgbClr val="1E1E1E"/>
                </a:solidFill>
                <a:latin typeface="Lato"/>
              </a:rPr>
              <a:t>"With the agility provided by </a:t>
            </a:r>
            <a:r>
              <a:rPr lang="en-US" dirty="0" err="1">
                <a:solidFill>
                  <a:srgbClr val="1E1E1E"/>
                </a:solidFill>
                <a:latin typeface="Lato"/>
              </a:rPr>
              <a:t>Anypoint</a:t>
            </a:r>
            <a:r>
              <a:rPr lang="en-US" dirty="0">
                <a:solidFill>
                  <a:srgbClr val="1E1E1E"/>
                </a:solidFill>
                <a:latin typeface="Lato"/>
              </a:rPr>
              <a:t> Platform, we expect to complete our </a:t>
            </a:r>
            <a:r>
              <a:rPr lang="en-US" dirty="0" err="1">
                <a:solidFill>
                  <a:srgbClr val="1E1E1E"/>
                </a:solidFill>
                <a:latin typeface="Lato"/>
              </a:rPr>
              <a:t>eCommerce</a:t>
            </a:r>
            <a:r>
              <a:rPr lang="en-US" dirty="0">
                <a:solidFill>
                  <a:srgbClr val="1E1E1E"/>
                </a:solidFill>
                <a:latin typeface="Lato"/>
              </a:rPr>
              <a:t> platform migration in roughly half the… " </a:t>
            </a:r>
            <a:endParaRPr lang="uk-UA" dirty="0"/>
          </a:p>
        </p:txBody>
      </p:sp>
    </p:spTree>
    <p:extLst>
      <p:ext uri="{BB962C8B-B14F-4D97-AF65-F5344CB8AC3E}">
        <p14:creationId xmlns:p14="http://schemas.microsoft.com/office/powerpoint/2010/main" val="422211222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Объект 2"/>
          <p:cNvSpPr txBox="1">
            <a:spLocks/>
          </p:cNvSpPr>
          <p:nvPr/>
        </p:nvSpPr>
        <p:spPr>
          <a:xfrm>
            <a:off x="485191" y="1345463"/>
            <a:ext cx="11234057" cy="4831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ru-RU" dirty="0"/>
          </a:p>
        </p:txBody>
      </p:sp>
      <p:pic>
        <p:nvPicPr>
          <p:cNvPr id="3" name="Mule ESB Hello World using File and Http Connectors">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1" y="0"/>
            <a:ext cx="12192001" cy="6858000"/>
          </a:xfrm>
          <a:prstGeom prst="rect">
            <a:avLst/>
          </a:prstGeom>
        </p:spPr>
      </p:pic>
    </p:spTree>
    <p:extLst>
      <p:ext uri="{BB962C8B-B14F-4D97-AF65-F5344CB8AC3E}">
        <p14:creationId xmlns:p14="http://schemas.microsoft.com/office/powerpoint/2010/main" val="192864064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9888"/>
            <a:ext cx="10515600" cy="1325563"/>
          </a:xfrm>
        </p:spPr>
        <p:txBody>
          <a:bodyPr vert="horz" lIns="91440" tIns="45720" rIns="91440" bIns="45720" rtlCol="0" anchor="ctr">
            <a:normAutofit/>
          </a:bodyPr>
          <a:lstStyle/>
          <a:p>
            <a:pPr algn="ctr"/>
            <a:r>
              <a:rPr lang="en-US" b="1" dirty="0" err="1"/>
              <a:t>Mulesoft</a:t>
            </a:r>
            <a:endParaRPr lang="ru-RU" b="1" dirty="0"/>
          </a:p>
        </p:txBody>
      </p:sp>
      <p:pic>
        <p:nvPicPr>
          <p:cNvPr id="9" name="Объект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720" y="280969"/>
            <a:ext cx="2713122" cy="803400"/>
          </a:xfrm>
        </p:spPr>
      </p:pic>
      <p:sp>
        <p:nvSpPr>
          <p:cNvPr id="11" name="Объект 2"/>
          <p:cNvSpPr txBox="1">
            <a:spLocks/>
          </p:cNvSpPr>
          <p:nvPr/>
        </p:nvSpPr>
        <p:spPr>
          <a:xfrm>
            <a:off x="485191" y="1345463"/>
            <a:ext cx="11234057" cy="4831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Symbol" panose="05050102010706020507" pitchFamily="18" charset="2"/>
              <a:buChar char=""/>
            </a:pPr>
            <a:r>
              <a:rPr lang="en-US" dirty="0"/>
              <a:t> </a:t>
            </a:r>
            <a:r>
              <a:rPr lang="ru-RU" dirty="0"/>
              <a:t>В свободном доступе только ядро, без графического интерфейса</a:t>
            </a:r>
            <a:r>
              <a:rPr lang="ru-RU" dirty="0" smtClean="0"/>
              <a:t>.</a:t>
            </a:r>
            <a:endParaRPr lang="ru-RU" dirty="0"/>
          </a:p>
        </p:txBody>
      </p:sp>
    </p:spTree>
    <p:extLst>
      <p:ext uri="{BB962C8B-B14F-4D97-AF65-F5344CB8AC3E}">
        <p14:creationId xmlns:p14="http://schemas.microsoft.com/office/powerpoint/2010/main" val="332375123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9888"/>
            <a:ext cx="10515600" cy="1325563"/>
          </a:xfrm>
        </p:spPr>
        <p:txBody>
          <a:bodyPr vert="horz" lIns="91440" tIns="45720" rIns="91440" bIns="45720" rtlCol="0" anchor="ctr">
            <a:normAutofit/>
          </a:bodyPr>
          <a:lstStyle/>
          <a:p>
            <a:pPr algn="ctr"/>
            <a:r>
              <a:rPr lang="en-US" b="1" dirty="0" err="1"/>
              <a:t>Mulesoft</a:t>
            </a:r>
            <a:endParaRPr lang="ru-RU" b="1" dirty="0"/>
          </a:p>
        </p:txBody>
      </p:sp>
      <p:pic>
        <p:nvPicPr>
          <p:cNvPr id="9" name="Объект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720" y="280969"/>
            <a:ext cx="2713122" cy="803400"/>
          </a:xfrm>
        </p:spPr>
      </p:pic>
      <p:sp>
        <p:nvSpPr>
          <p:cNvPr id="11" name="Объект 2"/>
          <p:cNvSpPr txBox="1">
            <a:spLocks/>
          </p:cNvSpPr>
          <p:nvPr/>
        </p:nvSpPr>
        <p:spPr>
          <a:xfrm>
            <a:off x="485191" y="1345463"/>
            <a:ext cx="11234057" cy="4831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Symbol" panose="05050102010706020507" pitchFamily="18" charset="2"/>
              <a:buChar char=""/>
            </a:pPr>
            <a:r>
              <a:rPr lang="en-US" dirty="0"/>
              <a:t> </a:t>
            </a:r>
            <a:r>
              <a:rPr lang="ru-RU" dirty="0"/>
              <a:t>В свободном доступе только ядро, без графического интерфейса.</a:t>
            </a:r>
          </a:p>
          <a:p>
            <a:pPr>
              <a:buFont typeface="Symbol" panose="05050102010706020507" pitchFamily="18" charset="2"/>
              <a:buChar char=""/>
            </a:pPr>
            <a:r>
              <a:rPr lang="en-US" dirty="0"/>
              <a:t> </a:t>
            </a:r>
            <a:r>
              <a:rPr lang="ru-RU" dirty="0"/>
              <a:t>Все основное доступно в 30-дневном варианте.</a:t>
            </a:r>
          </a:p>
          <a:p>
            <a:pPr>
              <a:buFont typeface="Symbol" panose="05050102010706020507" pitchFamily="18" charset="2"/>
              <a:buChar char=""/>
            </a:pPr>
            <a:r>
              <a:rPr lang="en-US" dirty="0"/>
              <a:t> </a:t>
            </a:r>
            <a:r>
              <a:rPr lang="ru-RU" dirty="0"/>
              <a:t>Маленькое сообщество.</a:t>
            </a:r>
          </a:p>
          <a:p>
            <a:pPr>
              <a:buFont typeface="Symbol" panose="05050102010706020507" pitchFamily="18" charset="2"/>
              <a:buChar char=""/>
            </a:pPr>
            <a:endParaRPr lang="it-IT" dirty="0" smtClean="0"/>
          </a:p>
          <a:p>
            <a:pPr>
              <a:buFont typeface="Symbol" panose="05050102010706020507" pitchFamily="18" charset="2"/>
              <a:buChar char=""/>
            </a:pPr>
            <a:r>
              <a:rPr lang="it-IT" dirty="0" smtClean="0"/>
              <a:t> Mule ESB </a:t>
            </a:r>
            <a:r>
              <a:rPr lang="ru-RU" dirty="0" smtClean="0"/>
              <a:t>- читая</a:t>
            </a:r>
            <a:r>
              <a:rPr lang="it-IT" dirty="0" smtClean="0"/>
              <a:t> ESB</a:t>
            </a:r>
            <a:r>
              <a:rPr lang="ru-RU" dirty="0" smtClean="0"/>
              <a:t>, без </a:t>
            </a:r>
            <a:r>
              <a:rPr lang="ru-RU" dirty="0" err="1" smtClean="0"/>
              <a:t>фреймворков</a:t>
            </a:r>
            <a:r>
              <a:rPr lang="ru-RU" dirty="0" smtClean="0"/>
              <a:t>.</a:t>
            </a:r>
          </a:p>
          <a:p>
            <a:pPr>
              <a:buFont typeface="Symbol" panose="05050102010706020507" pitchFamily="18" charset="2"/>
              <a:buChar char=""/>
            </a:pPr>
            <a:r>
              <a:rPr lang="en-US" dirty="0" smtClean="0"/>
              <a:t> </a:t>
            </a:r>
            <a:r>
              <a:rPr lang="ru-RU" dirty="0" smtClean="0"/>
              <a:t>Полностью автономная, со своим </a:t>
            </a:r>
            <a:r>
              <a:rPr lang="en-US" dirty="0" smtClean="0"/>
              <a:t>MQ, </a:t>
            </a:r>
            <a:r>
              <a:rPr lang="ru-RU" dirty="0" smtClean="0"/>
              <a:t>но можно подключать другие.</a:t>
            </a:r>
            <a:endParaRPr lang="en-US" dirty="0" smtClean="0"/>
          </a:p>
          <a:p>
            <a:pPr>
              <a:buFont typeface="Symbol" panose="05050102010706020507" pitchFamily="18" charset="2"/>
              <a:buChar char=""/>
            </a:pPr>
            <a:r>
              <a:rPr lang="en-US" dirty="0" smtClean="0"/>
              <a:t> </a:t>
            </a:r>
            <a:r>
              <a:rPr lang="ru-RU" dirty="0" smtClean="0"/>
              <a:t>Обширная документация, учебные пособия, видео.</a:t>
            </a:r>
          </a:p>
        </p:txBody>
      </p:sp>
    </p:spTree>
    <p:extLst>
      <p:ext uri="{BB962C8B-B14F-4D97-AF65-F5344CB8AC3E}">
        <p14:creationId xmlns:p14="http://schemas.microsoft.com/office/powerpoint/2010/main" val="293272877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9888"/>
            <a:ext cx="10515600" cy="1325563"/>
          </a:xfrm>
        </p:spPr>
        <p:txBody>
          <a:bodyPr vert="horz" lIns="91440" tIns="45720" rIns="91440" bIns="45720" rtlCol="0" anchor="ctr">
            <a:normAutofit/>
          </a:bodyPr>
          <a:lstStyle/>
          <a:p>
            <a:pPr algn="ctr"/>
            <a:r>
              <a:rPr lang="en-US" b="1" dirty="0" err="1"/>
              <a:t>Mulesoft</a:t>
            </a:r>
            <a:endParaRPr lang="ru-RU" b="1" dirty="0"/>
          </a:p>
        </p:txBody>
      </p:sp>
      <p:pic>
        <p:nvPicPr>
          <p:cNvPr id="9" name="Объект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720" y="280969"/>
            <a:ext cx="2713122" cy="803400"/>
          </a:xfrm>
        </p:spPr>
      </p:pic>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06" y="19888"/>
            <a:ext cx="12156644" cy="6838112"/>
          </a:xfrm>
          <a:prstGeom prst="rect">
            <a:avLst/>
          </a:prstGeom>
        </p:spPr>
      </p:pic>
    </p:spTree>
    <p:extLst>
      <p:ext uri="{BB962C8B-B14F-4D97-AF65-F5344CB8AC3E}">
        <p14:creationId xmlns:p14="http://schemas.microsoft.com/office/powerpoint/2010/main" val="3000006657"/>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94966" y="0"/>
            <a:ext cx="3980072" cy="1161781"/>
          </a:xfrm>
        </p:spPr>
      </p:pic>
      <p:sp>
        <p:nvSpPr>
          <p:cNvPr id="2" name="Прямоугольник 1"/>
          <p:cNvSpPr/>
          <p:nvPr/>
        </p:nvSpPr>
        <p:spPr>
          <a:xfrm>
            <a:off x="1561972" y="2596142"/>
            <a:ext cx="8646059" cy="646331"/>
          </a:xfrm>
          <a:prstGeom prst="rect">
            <a:avLst/>
          </a:prstGeom>
        </p:spPr>
        <p:txBody>
          <a:bodyPr wrap="square">
            <a:spAutoFit/>
          </a:bodyPr>
          <a:lstStyle/>
          <a:p>
            <a:pPr algn="ctr"/>
            <a:r>
              <a:rPr lang="en-US" i="1" dirty="0" err="1">
                <a:latin typeface="Poppins"/>
              </a:rPr>
              <a:t>OpenESB</a:t>
            </a:r>
            <a:r>
              <a:rPr lang="en-US" i="1" dirty="0">
                <a:latin typeface="Poppins"/>
              </a:rPr>
              <a:t> projects run billions of complex processes around the world, 7x24, for banks, financial institutions, logistic companies or in government.</a:t>
            </a:r>
            <a:endParaRPr lang="uk-UA" i="1" dirty="0"/>
          </a:p>
        </p:txBody>
      </p:sp>
    </p:spTree>
    <p:extLst>
      <p:ext uri="{BB962C8B-B14F-4D97-AF65-F5344CB8AC3E}">
        <p14:creationId xmlns:p14="http://schemas.microsoft.com/office/powerpoint/2010/main" val="183028415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632671" y="896149"/>
            <a:ext cx="5966233" cy="646331"/>
          </a:xfrm>
          <a:prstGeom prst="rect">
            <a:avLst/>
          </a:prstGeom>
        </p:spPr>
        <p:txBody>
          <a:bodyPr wrap="square">
            <a:spAutoFit/>
          </a:bodyPr>
          <a:lstStyle/>
          <a:p>
            <a:pPr algn="ctr"/>
            <a:r>
              <a:rPr lang="en-US" i="1" dirty="0"/>
              <a:t>Fully compatible with the community edition, </a:t>
            </a:r>
            <a:r>
              <a:rPr lang="en-US" i="1" dirty="0" err="1"/>
              <a:t>OpenESB</a:t>
            </a:r>
            <a:r>
              <a:rPr lang="en-US" i="1" dirty="0"/>
              <a:t> EE embedded enterprise features demanded by </a:t>
            </a:r>
            <a:r>
              <a:rPr lang="en-US" i="1" dirty="0" err="1"/>
              <a:t>OpenESB</a:t>
            </a:r>
            <a:r>
              <a:rPr lang="en-US" i="1" dirty="0"/>
              <a:t> users.</a:t>
            </a:r>
            <a:endParaRPr lang="uk-UA" i="1" dirty="0"/>
          </a:p>
        </p:txBody>
      </p:sp>
      <p:pic>
        <p:nvPicPr>
          <p:cNvPr id="5" name="Объект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771522" y="18106"/>
            <a:ext cx="3688533" cy="878043"/>
          </a:xfrm>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704" y="1853947"/>
            <a:ext cx="1043161" cy="1043161"/>
          </a:xfrm>
          <a:prstGeom prst="rect">
            <a:avLst/>
          </a:prstGeom>
        </p:spPr>
      </p:pic>
      <p:sp>
        <p:nvSpPr>
          <p:cNvPr id="7" name="Прямоугольник 6"/>
          <p:cNvSpPr/>
          <p:nvPr/>
        </p:nvSpPr>
        <p:spPr>
          <a:xfrm>
            <a:off x="250477" y="2869949"/>
            <a:ext cx="4240040" cy="923330"/>
          </a:xfrm>
          <a:prstGeom prst="rect">
            <a:avLst/>
          </a:prstGeom>
        </p:spPr>
        <p:txBody>
          <a:bodyPr wrap="square">
            <a:spAutoFit/>
          </a:bodyPr>
          <a:lstStyle/>
          <a:p>
            <a:pPr algn="ctr"/>
            <a:r>
              <a:rPr lang="en-US" dirty="0"/>
              <a:t>KBC Bank N.V. is a Belgian universal multi-channel bank, focusing on private clients and small and medium-sized enterprises. </a:t>
            </a:r>
            <a:endParaRPr lang="uk-UA" dirty="0"/>
          </a:p>
        </p:txBody>
      </p:sp>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7457" y="3458423"/>
            <a:ext cx="1333311" cy="913227"/>
          </a:xfrm>
          <a:prstGeom prst="rect">
            <a:avLst/>
          </a:prstGeom>
        </p:spPr>
      </p:pic>
      <p:pic>
        <p:nvPicPr>
          <p:cNvPr id="9" name="Рисунок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8196" y="1689158"/>
            <a:ext cx="1258557" cy="1258557"/>
          </a:xfrm>
          <a:prstGeom prst="rect">
            <a:avLst/>
          </a:prstGeom>
        </p:spPr>
      </p:pic>
      <p:sp>
        <p:nvSpPr>
          <p:cNvPr id="10" name="Прямоугольник 9"/>
          <p:cNvSpPr/>
          <p:nvPr/>
        </p:nvSpPr>
        <p:spPr>
          <a:xfrm>
            <a:off x="8028535" y="2965877"/>
            <a:ext cx="4005286" cy="1200329"/>
          </a:xfrm>
          <a:prstGeom prst="rect">
            <a:avLst/>
          </a:prstGeom>
        </p:spPr>
        <p:txBody>
          <a:bodyPr wrap="square">
            <a:spAutoFit/>
          </a:bodyPr>
          <a:lstStyle/>
          <a:p>
            <a:pPr algn="ctr"/>
            <a:r>
              <a:rPr lang="en-US" dirty="0"/>
              <a:t>Eurasian Bank is the ninth largest lender in </a:t>
            </a:r>
            <a:r>
              <a:rPr lang="en-US" dirty="0" smtClean="0"/>
              <a:t>Kazakhstan</a:t>
            </a:r>
            <a:r>
              <a:rPr lang="ru-RU" dirty="0" smtClean="0"/>
              <a:t>.</a:t>
            </a:r>
          </a:p>
          <a:p>
            <a:r>
              <a:rPr lang="en-US" dirty="0"/>
              <a:t>Eurasian bank is one of the 10 banks based in Almaty working with </a:t>
            </a:r>
            <a:r>
              <a:rPr lang="en-US" dirty="0" err="1"/>
              <a:t>OpenESB</a:t>
            </a:r>
            <a:r>
              <a:rPr lang="en-US" dirty="0"/>
              <a:t>.</a:t>
            </a:r>
            <a:endParaRPr lang="uk-UA" dirty="0"/>
          </a:p>
        </p:txBody>
      </p:sp>
      <p:pic>
        <p:nvPicPr>
          <p:cNvPr id="11" name="Рисунок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32671" y="4025052"/>
            <a:ext cx="1405051" cy="1405051"/>
          </a:xfrm>
          <a:prstGeom prst="rect">
            <a:avLst/>
          </a:prstGeom>
        </p:spPr>
      </p:pic>
      <p:sp>
        <p:nvSpPr>
          <p:cNvPr id="12" name="Прямоугольник 11"/>
          <p:cNvSpPr/>
          <p:nvPr/>
        </p:nvSpPr>
        <p:spPr>
          <a:xfrm>
            <a:off x="595013" y="5430103"/>
            <a:ext cx="5480365" cy="1477328"/>
          </a:xfrm>
          <a:prstGeom prst="rect">
            <a:avLst/>
          </a:prstGeom>
        </p:spPr>
        <p:txBody>
          <a:bodyPr wrap="square">
            <a:spAutoFit/>
          </a:bodyPr>
          <a:lstStyle/>
          <a:p>
            <a:pPr algn="ctr"/>
            <a:r>
              <a:rPr lang="en-US" dirty="0"/>
              <a:t>Barclays bank is a British multinational banking and financial services company headquartered in London</a:t>
            </a:r>
            <a:r>
              <a:rPr lang="en-US" dirty="0" smtClean="0"/>
              <a:t>.</a:t>
            </a:r>
            <a:endParaRPr lang="ru-RU" dirty="0" smtClean="0"/>
          </a:p>
          <a:p>
            <a:pPr algn="ctr"/>
            <a:r>
              <a:rPr lang="en-US" dirty="0"/>
              <a:t>It is the seventh-largest of any bank worldwide</a:t>
            </a:r>
            <a:r>
              <a:rPr lang="en-US" dirty="0" smtClean="0"/>
              <a:t>.</a:t>
            </a:r>
            <a:endParaRPr lang="ru-RU" dirty="0" smtClean="0"/>
          </a:p>
          <a:p>
            <a:pPr algn="ctr"/>
            <a:r>
              <a:rPr lang="en-US" dirty="0"/>
              <a:t>Barclays found in </a:t>
            </a:r>
            <a:r>
              <a:rPr lang="en-US" dirty="0" err="1"/>
              <a:t>OpenESB</a:t>
            </a:r>
            <a:r>
              <a:rPr lang="en-US" dirty="0"/>
              <a:t> one of the fastest and most efficient integration tools on the market.</a:t>
            </a:r>
            <a:endParaRPr lang="uk-UA" dirty="0"/>
          </a:p>
        </p:txBody>
      </p:sp>
      <p:sp>
        <p:nvSpPr>
          <p:cNvPr id="13" name="Прямоугольник 12"/>
          <p:cNvSpPr/>
          <p:nvPr/>
        </p:nvSpPr>
        <p:spPr>
          <a:xfrm>
            <a:off x="5937821" y="4457695"/>
            <a:ext cx="5931272" cy="1200329"/>
          </a:xfrm>
          <a:prstGeom prst="rect">
            <a:avLst/>
          </a:prstGeom>
        </p:spPr>
        <p:txBody>
          <a:bodyPr wrap="square">
            <a:spAutoFit/>
          </a:bodyPr>
          <a:lstStyle/>
          <a:p>
            <a:r>
              <a:rPr lang="en-US" dirty="0"/>
              <a:t>IFDS provides outsourced administration and technologies to a wide range of financial institutions across the Asia-Pacific, European and North American Markets. IFDS is one of the most important </a:t>
            </a:r>
            <a:r>
              <a:rPr lang="en-US" dirty="0" err="1"/>
              <a:t>OpenESB</a:t>
            </a:r>
            <a:r>
              <a:rPr lang="en-US" dirty="0"/>
              <a:t> financial project in Europe. </a:t>
            </a:r>
            <a:endParaRPr lang="uk-UA" dirty="0"/>
          </a:p>
        </p:txBody>
      </p:sp>
      <p:pic>
        <p:nvPicPr>
          <p:cNvPr id="14" name="Рисунок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7461" y="1835591"/>
            <a:ext cx="2116651" cy="1187916"/>
          </a:xfrm>
          <a:prstGeom prst="rect">
            <a:avLst/>
          </a:prstGeom>
        </p:spPr>
      </p:pic>
      <p:pic>
        <p:nvPicPr>
          <p:cNvPr id="15" name="Рисунок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52205" y="5828484"/>
            <a:ext cx="1362730" cy="908487"/>
          </a:xfrm>
          <a:prstGeom prst="rect">
            <a:avLst/>
          </a:prstGeom>
        </p:spPr>
      </p:pic>
    </p:spTree>
    <p:extLst>
      <p:ext uri="{BB962C8B-B14F-4D97-AF65-F5344CB8AC3E}">
        <p14:creationId xmlns:p14="http://schemas.microsoft.com/office/powerpoint/2010/main" val="344346734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94966" y="0"/>
            <a:ext cx="3980072" cy="1161781"/>
          </a:xfrm>
        </p:spPr>
      </p:pic>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1743" y="2340839"/>
            <a:ext cx="6972300" cy="2447925"/>
          </a:xfrm>
          <a:prstGeom prst="rect">
            <a:avLst/>
          </a:prstGeom>
        </p:spPr>
      </p:pic>
    </p:spTree>
    <p:extLst>
      <p:ext uri="{BB962C8B-B14F-4D97-AF65-F5344CB8AC3E}">
        <p14:creationId xmlns:p14="http://schemas.microsoft.com/office/powerpoint/2010/main" val="237739964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zgif.com-gif-maker">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50555749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94966" y="0"/>
            <a:ext cx="3980072" cy="1161781"/>
          </a:xfrm>
        </p:spPr>
      </p:pic>
      <p:sp>
        <p:nvSpPr>
          <p:cNvPr id="5" name="Объект 2"/>
          <p:cNvSpPr txBox="1">
            <a:spLocks/>
          </p:cNvSpPr>
          <p:nvPr/>
        </p:nvSpPr>
        <p:spPr>
          <a:xfrm>
            <a:off x="485191" y="1435993"/>
            <a:ext cx="11234057" cy="4831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Symbol" panose="05050102010706020507" pitchFamily="18" charset="2"/>
              <a:buChar char=""/>
            </a:pPr>
            <a:r>
              <a:rPr lang="ru-RU" b="1" dirty="0" smtClean="0"/>
              <a:t>Полностью открытый код</a:t>
            </a:r>
          </a:p>
          <a:p>
            <a:pPr>
              <a:buFont typeface="Symbol" panose="05050102010706020507" pitchFamily="18" charset="2"/>
              <a:buChar char=""/>
            </a:pPr>
            <a:r>
              <a:rPr lang="ru-RU" b="1" dirty="0" smtClean="0"/>
              <a:t>Простая установка</a:t>
            </a:r>
            <a:endParaRPr lang="en-US" dirty="0" smtClean="0"/>
          </a:p>
          <a:p>
            <a:pPr>
              <a:buFont typeface="Symbol" panose="05050102010706020507" pitchFamily="18" charset="2"/>
              <a:buChar char=""/>
            </a:pPr>
            <a:r>
              <a:rPr lang="ru-RU" b="1" dirty="0" smtClean="0"/>
              <a:t>Веб-консоль для администрирования и мониторинга*</a:t>
            </a:r>
          </a:p>
          <a:p>
            <a:pPr>
              <a:buFont typeface="Symbol" panose="05050102010706020507" pitchFamily="18" charset="2"/>
              <a:buChar char=""/>
            </a:pPr>
            <a:r>
              <a:rPr lang="ru-RU" b="1" dirty="0" smtClean="0"/>
              <a:t>Форум, списки рассылок, документация</a:t>
            </a:r>
            <a:endParaRPr lang="en-US" dirty="0" smtClean="0"/>
          </a:p>
          <a:p>
            <a:endParaRPr lang="ru-RU" b="1" dirty="0" smtClean="0"/>
          </a:p>
          <a:p>
            <a:pPr>
              <a:buFont typeface="Symbol" panose="05050102010706020507" pitchFamily="18" charset="2"/>
              <a:buChar char=""/>
            </a:pPr>
            <a:r>
              <a:rPr lang="en-US" b="1" dirty="0" smtClean="0"/>
              <a:t>AS IS</a:t>
            </a:r>
          </a:p>
          <a:p>
            <a:pPr>
              <a:buFont typeface="Symbol" panose="05050102010706020507" pitchFamily="18" charset="2"/>
              <a:buChar char=""/>
            </a:pPr>
            <a:r>
              <a:rPr lang="ru-RU" b="1" dirty="0" smtClean="0"/>
              <a:t>Дополнительный функционал стоит денег</a:t>
            </a:r>
            <a:endParaRPr lang="en-US" dirty="0" smtClean="0"/>
          </a:p>
          <a:p>
            <a:pPr>
              <a:buFont typeface="Symbol" panose="05050102010706020507" pitchFamily="18" charset="2"/>
              <a:buChar char=""/>
            </a:pPr>
            <a:r>
              <a:rPr lang="ru-RU" b="1" dirty="0" smtClean="0"/>
              <a:t>Не полноценная документация</a:t>
            </a:r>
            <a:endParaRPr lang="en-US" b="1" dirty="0" smtClean="0"/>
          </a:p>
          <a:p>
            <a:pPr>
              <a:buFont typeface="Symbol" panose="05050102010706020507" pitchFamily="18" charset="2"/>
              <a:buChar char=""/>
            </a:pPr>
            <a:r>
              <a:rPr lang="ru-RU" b="1" dirty="0" smtClean="0"/>
              <a:t>Разработка активная, но не масштабная</a:t>
            </a:r>
            <a:endParaRPr lang="en-US" dirty="0" smtClean="0"/>
          </a:p>
        </p:txBody>
      </p:sp>
    </p:spTree>
    <p:extLst>
      <p:ext uri="{BB962C8B-B14F-4D97-AF65-F5344CB8AC3E}">
        <p14:creationId xmlns:p14="http://schemas.microsoft.com/office/powerpoint/2010/main" val="128557230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199" y="12701"/>
            <a:ext cx="10515600" cy="1096486"/>
          </a:xfrm>
        </p:spPr>
        <p:txBody>
          <a:bodyPr/>
          <a:lstStyle/>
          <a:p>
            <a:pPr algn="ctr"/>
            <a:r>
              <a:rPr lang="ru-RU" b="1" dirty="0" smtClean="0"/>
              <a:t>Статистика </a:t>
            </a:r>
            <a:r>
              <a:rPr lang="en-US" b="1" dirty="0" err="1" smtClean="0"/>
              <a:t>iDatalabs</a:t>
            </a:r>
            <a:endParaRPr lang="ru-RU" b="1" dirty="0"/>
          </a:p>
        </p:txBody>
      </p:sp>
      <p:pic>
        <p:nvPicPr>
          <p:cNvPr id="4" name="Объект 3"/>
          <p:cNvPicPr>
            <a:picLocks noGrp="1" noChangeAspect="1"/>
          </p:cNvPicPr>
          <p:nvPr>
            <p:ph idx="1"/>
          </p:nvPr>
        </p:nvPicPr>
        <p:blipFill>
          <a:blip r:embed="rId3"/>
          <a:stretch>
            <a:fillRect/>
          </a:stretch>
        </p:blipFill>
        <p:spPr>
          <a:xfrm>
            <a:off x="1166812" y="2691606"/>
            <a:ext cx="9858375" cy="3495675"/>
          </a:xfrm>
          <a:prstGeom prst="rect">
            <a:avLst/>
          </a:prstGeom>
        </p:spPr>
      </p:pic>
      <p:sp>
        <p:nvSpPr>
          <p:cNvPr id="5" name="Прямоугольник 4"/>
          <p:cNvSpPr/>
          <p:nvPr/>
        </p:nvSpPr>
        <p:spPr>
          <a:xfrm>
            <a:off x="1352549" y="1529219"/>
            <a:ext cx="9486900" cy="923330"/>
          </a:xfrm>
          <a:prstGeom prst="rect">
            <a:avLst/>
          </a:prstGeom>
        </p:spPr>
        <p:txBody>
          <a:bodyPr wrap="square">
            <a:spAutoFit/>
          </a:bodyPr>
          <a:lstStyle/>
          <a:p>
            <a:pPr algn="just"/>
            <a:r>
              <a:rPr lang="en-US" dirty="0" smtClean="0"/>
              <a:t>At </a:t>
            </a:r>
            <a:r>
              <a:rPr lang="en-US" dirty="0" err="1" smtClean="0"/>
              <a:t>iDatalabs</a:t>
            </a:r>
            <a:r>
              <a:rPr lang="en-US" dirty="0" smtClean="0"/>
              <a:t>, we use sophisticated, patent-pending algorithms to track the use of various Enterprise Application Integration products and technologies. We track 46 products in the Enterprise Application Integration category, and have found 44,911 companies using these products. </a:t>
            </a:r>
            <a:endParaRPr lang="ru-RU" dirty="0"/>
          </a:p>
        </p:txBody>
      </p:sp>
    </p:spTree>
    <p:extLst>
      <p:ext uri="{BB962C8B-B14F-4D97-AF65-F5344CB8AC3E}">
        <p14:creationId xmlns:p14="http://schemas.microsoft.com/office/powerpoint/2010/main" val="363661660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527" y="1602037"/>
            <a:ext cx="2172490" cy="851451"/>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0245" y="9054"/>
            <a:ext cx="2989154" cy="1345120"/>
          </a:xfrm>
          <a:prstGeom prst="rect">
            <a:avLst/>
          </a:prstGeom>
        </p:spPr>
      </p:pic>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2107" y="3370647"/>
            <a:ext cx="1108196" cy="1103500"/>
          </a:xfrm>
          <a:prstGeom prst="rect">
            <a:avLst/>
          </a:prstGeom>
        </p:spPr>
      </p:pic>
      <p:pic>
        <p:nvPicPr>
          <p:cNvPr id="9" name="Рисунок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8017" y="2431012"/>
            <a:ext cx="2398744" cy="939635"/>
          </a:xfrm>
          <a:prstGeom prst="rect">
            <a:avLst/>
          </a:prstGeom>
        </p:spPr>
      </p:pic>
      <p:pic>
        <p:nvPicPr>
          <p:cNvPr id="10" name="Рисунок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9399" y="4807226"/>
            <a:ext cx="2172808" cy="733496"/>
          </a:xfrm>
          <a:prstGeom prst="rect">
            <a:avLst/>
          </a:prstGeom>
        </p:spPr>
      </p:pic>
      <p:pic>
        <p:nvPicPr>
          <p:cNvPr id="11" name="Рисунок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76270" y="4447485"/>
            <a:ext cx="2990850" cy="400050"/>
          </a:xfrm>
          <a:prstGeom prst="rect">
            <a:avLst/>
          </a:prstGeom>
        </p:spPr>
      </p:pic>
      <p:pic>
        <p:nvPicPr>
          <p:cNvPr id="12" name="Рисунок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37492" y="2709225"/>
            <a:ext cx="2990850" cy="742950"/>
          </a:xfrm>
          <a:prstGeom prst="rect">
            <a:avLst/>
          </a:prstGeom>
        </p:spPr>
      </p:pic>
    </p:spTree>
    <p:extLst>
      <p:ext uri="{BB962C8B-B14F-4D97-AF65-F5344CB8AC3E}">
        <p14:creationId xmlns:p14="http://schemas.microsoft.com/office/powerpoint/2010/main" val="337606465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0245" y="9054"/>
            <a:ext cx="2989154" cy="1345120"/>
          </a:xfrm>
          <a:prstGeom prst="rect">
            <a:avLst/>
          </a:prstGeom>
        </p:spPr>
      </p:pic>
      <p:pic>
        <p:nvPicPr>
          <p:cNvPr id="4" name="Рисунок 3"/>
          <p:cNvPicPr>
            <a:picLocks noChangeAspect="1"/>
          </p:cNvPicPr>
          <p:nvPr/>
        </p:nvPicPr>
        <p:blipFill>
          <a:blip r:embed="rId4"/>
          <a:stretch>
            <a:fillRect/>
          </a:stretch>
        </p:blipFill>
        <p:spPr>
          <a:xfrm>
            <a:off x="612951" y="1354174"/>
            <a:ext cx="10348561" cy="5249142"/>
          </a:xfrm>
          <a:prstGeom prst="rect">
            <a:avLst/>
          </a:prstGeom>
        </p:spPr>
      </p:pic>
      <p:pic>
        <p:nvPicPr>
          <p:cNvPr id="5" name="Рисунок 4"/>
          <p:cNvPicPr>
            <a:picLocks noChangeAspect="1"/>
          </p:cNvPicPr>
          <p:nvPr/>
        </p:nvPicPr>
        <p:blipFill>
          <a:blip r:embed="rId5"/>
          <a:stretch>
            <a:fillRect/>
          </a:stretch>
        </p:blipFill>
        <p:spPr>
          <a:xfrm>
            <a:off x="612951" y="1913436"/>
            <a:ext cx="10348561" cy="4130617"/>
          </a:xfrm>
          <a:prstGeom prst="rect">
            <a:avLst/>
          </a:prstGeom>
        </p:spPr>
      </p:pic>
      <p:pic>
        <p:nvPicPr>
          <p:cNvPr id="7" name="Рисунок 6"/>
          <p:cNvPicPr>
            <a:picLocks noChangeAspect="1"/>
          </p:cNvPicPr>
          <p:nvPr/>
        </p:nvPicPr>
        <p:blipFill>
          <a:blip r:embed="rId6"/>
          <a:stretch>
            <a:fillRect/>
          </a:stretch>
        </p:blipFill>
        <p:spPr>
          <a:xfrm>
            <a:off x="1714501" y="1354174"/>
            <a:ext cx="8366477" cy="5478050"/>
          </a:xfrm>
          <a:prstGeom prst="rect">
            <a:avLst/>
          </a:prstGeom>
        </p:spPr>
      </p:pic>
      <p:pic>
        <p:nvPicPr>
          <p:cNvPr id="13" name="Рисунок 12"/>
          <p:cNvPicPr>
            <a:picLocks noChangeAspect="1"/>
          </p:cNvPicPr>
          <p:nvPr/>
        </p:nvPicPr>
        <p:blipFill>
          <a:blip r:embed="rId7"/>
          <a:stretch>
            <a:fillRect/>
          </a:stretch>
        </p:blipFill>
        <p:spPr>
          <a:xfrm>
            <a:off x="612951" y="1711949"/>
            <a:ext cx="11182350" cy="4762500"/>
          </a:xfrm>
          <a:prstGeom prst="rect">
            <a:avLst/>
          </a:prstGeom>
        </p:spPr>
      </p:pic>
    </p:spTree>
    <p:extLst>
      <p:ext uri="{BB962C8B-B14F-4D97-AF65-F5344CB8AC3E}">
        <p14:creationId xmlns:p14="http://schemas.microsoft.com/office/powerpoint/2010/main" val="1207067217"/>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nodeType="clickEffect">
                                  <p:stCondLst>
                                    <p:cond delay="0"/>
                                  </p:stCondLst>
                                  <p:childTnLst>
                                    <p:animEffect transition="out" filter="wipe(righ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22" presetClass="entr" presetSubtype="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2" fill="hold" nodeType="clickEffect">
                                  <p:stCondLst>
                                    <p:cond delay="0"/>
                                  </p:stCondLst>
                                  <p:childTnLst>
                                    <p:animEffect transition="out" filter="wipe(right)">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22" presetClass="entr" presetSubtype="2"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righ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2" fill="hold" nodeType="clickEffect">
                                  <p:stCondLst>
                                    <p:cond delay="0"/>
                                  </p:stCondLst>
                                  <p:childTnLst>
                                    <p:animEffect transition="out" filter="wipe(right)">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22" presetClass="entr" presetSubtype="2"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right)">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0245" y="9054"/>
            <a:ext cx="2989154" cy="1345120"/>
          </a:xfrm>
          <a:prstGeom prst="rect">
            <a:avLst/>
          </a:prstGeom>
        </p:spPr>
      </p:pic>
      <p:pic>
        <p:nvPicPr>
          <p:cNvPr id="3" name="Create WSO2 ESB Project_time">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133350"/>
            <a:ext cx="12192000" cy="6591300"/>
          </a:xfrm>
          <a:prstGeom prst="rect">
            <a:avLst/>
          </a:prstGeom>
        </p:spPr>
      </p:pic>
    </p:spTree>
    <p:extLst>
      <p:ext uri="{BB962C8B-B14F-4D97-AF65-F5344CB8AC3E}">
        <p14:creationId xmlns:p14="http://schemas.microsoft.com/office/powerpoint/2010/main" val="384913647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0245" y="9054"/>
            <a:ext cx="2989154" cy="1345120"/>
          </a:xfrm>
          <a:prstGeom prst="rect">
            <a:avLst/>
          </a:prstGeom>
        </p:spPr>
      </p:pic>
      <p:pic>
        <p:nvPicPr>
          <p:cNvPr id="2" name="5 - Property Mediator in WSO2 ESB  Enterprise Integrator_tim">
            <a:hlinkClick r:id="" action="ppaction://media"/>
          </p:cNvPr>
          <p:cNvPicPr>
            <a:picLocks noChangeAspect="1"/>
          </p:cNvPicPr>
          <p:nvPr>
            <a:videoFile r:link="rId2"/>
            <p:extLst>
              <p:ext uri="{DAA4B4D4-6D71-4841-9C94-3DE7FCFB9230}">
                <p14:media xmlns:p14="http://schemas.microsoft.com/office/powerpoint/2010/main" r:embed="rId3">
                  <p14:trim st="58000"/>
                </p14:media>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79408905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0245" y="9054"/>
            <a:ext cx="2989154" cy="1345120"/>
          </a:xfrm>
          <a:prstGeom prst="rect">
            <a:avLst/>
          </a:prstGeom>
        </p:spPr>
      </p:pic>
      <p:pic>
        <p:nvPicPr>
          <p:cNvPr id="2" name="WSO2 Live Dashboard Demo">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45156" y="9054"/>
            <a:ext cx="12112978" cy="6867200"/>
          </a:xfrm>
          <a:prstGeom prst="rect">
            <a:avLst/>
          </a:prstGeom>
        </p:spPr>
      </p:pic>
    </p:spTree>
    <p:extLst>
      <p:ext uri="{BB962C8B-B14F-4D97-AF65-F5344CB8AC3E}">
        <p14:creationId xmlns:p14="http://schemas.microsoft.com/office/powerpoint/2010/main" val="171784850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0245" y="9054"/>
            <a:ext cx="2989154" cy="1345120"/>
          </a:xfrm>
          <a:prstGeom prst="rect">
            <a:avLst/>
          </a:prstGeom>
        </p:spPr>
      </p:pic>
      <p:pic>
        <p:nvPicPr>
          <p:cNvPr id="2" name="Рисунок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3900" y="1354174"/>
            <a:ext cx="6944008" cy="5392456"/>
          </a:xfrm>
          <a:prstGeom prst="rect">
            <a:avLst/>
          </a:prstGeom>
        </p:spPr>
      </p:pic>
    </p:spTree>
    <p:extLst>
      <p:ext uri="{BB962C8B-B14F-4D97-AF65-F5344CB8AC3E}">
        <p14:creationId xmlns:p14="http://schemas.microsoft.com/office/powerpoint/2010/main" val="53926067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0245" y="9054"/>
            <a:ext cx="2989154" cy="1345120"/>
          </a:xfrm>
          <a:prstGeom prst="rect">
            <a:avLst/>
          </a:prstGeom>
        </p:spPr>
      </p:pic>
      <p:sp>
        <p:nvSpPr>
          <p:cNvPr id="3" name="Прямоугольник 2"/>
          <p:cNvSpPr/>
          <p:nvPr/>
        </p:nvSpPr>
        <p:spPr>
          <a:xfrm>
            <a:off x="745067" y="1526187"/>
            <a:ext cx="10668000" cy="2585323"/>
          </a:xfrm>
          <a:prstGeom prst="rect">
            <a:avLst/>
          </a:prstGeom>
        </p:spPr>
        <p:txBody>
          <a:bodyPr wrap="square">
            <a:spAutoFit/>
          </a:bodyPr>
          <a:lstStyle/>
          <a:p>
            <a:pPr marL="285750" indent="-285750" algn="just">
              <a:buFont typeface="Symbol" panose="05050102010706020507" pitchFamily="18" charset="2"/>
              <a:buChar char=""/>
            </a:pPr>
            <a:r>
              <a:rPr lang="ru-RU" dirty="0" smtClean="0">
                <a:latin typeface="&amp;quot"/>
              </a:rPr>
              <a:t> Легкий в установке, легкий в использовании.</a:t>
            </a:r>
            <a:endParaRPr lang="en-US" dirty="0">
              <a:latin typeface="&amp;quot"/>
            </a:endParaRPr>
          </a:p>
          <a:p>
            <a:pPr marL="285750" indent="-285750" algn="just">
              <a:buFont typeface="Symbol" panose="05050102010706020507" pitchFamily="18" charset="2"/>
              <a:buChar char=""/>
            </a:pPr>
            <a:r>
              <a:rPr lang="ru-RU" dirty="0" smtClean="0">
                <a:latin typeface="&amp;quot"/>
              </a:rPr>
              <a:t> Полностью открытый</a:t>
            </a:r>
            <a:r>
              <a:rPr lang="en-US" dirty="0" smtClean="0">
                <a:latin typeface="&amp;quot"/>
              </a:rPr>
              <a:t>. </a:t>
            </a:r>
            <a:endParaRPr lang="ru-RU" dirty="0" smtClean="0">
              <a:latin typeface="&amp;quot"/>
            </a:endParaRPr>
          </a:p>
          <a:p>
            <a:pPr marL="285750" indent="-285750" algn="just">
              <a:buFont typeface="Symbol" panose="05050102010706020507" pitchFamily="18" charset="2"/>
              <a:buChar char=""/>
            </a:pPr>
            <a:r>
              <a:rPr lang="ru-RU" dirty="0" smtClean="0">
                <a:latin typeface="&amp;quot"/>
              </a:rPr>
              <a:t> Содержит не только</a:t>
            </a:r>
            <a:r>
              <a:rPr lang="en-US" dirty="0" smtClean="0">
                <a:latin typeface="&amp;quot"/>
              </a:rPr>
              <a:t> </a:t>
            </a:r>
            <a:r>
              <a:rPr lang="en-US" dirty="0">
                <a:latin typeface="&amp;quot"/>
              </a:rPr>
              <a:t>ESB</a:t>
            </a:r>
            <a:r>
              <a:rPr lang="en-US" dirty="0" smtClean="0">
                <a:latin typeface="&amp;quot"/>
              </a:rPr>
              <a:t>,</a:t>
            </a:r>
            <a:r>
              <a:rPr lang="ru-RU" dirty="0" smtClean="0">
                <a:latin typeface="&amp;quot"/>
              </a:rPr>
              <a:t> но и другие решения для </a:t>
            </a:r>
            <a:r>
              <a:rPr lang="ru-RU" dirty="0" err="1" smtClean="0">
                <a:latin typeface="&amp;quot"/>
              </a:rPr>
              <a:t>энтерпрайз</a:t>
            </a:r>
            <a:r>
              <a:rPr lang="ru-RU" dirty="0" smtClean="0">
                <a:latin typeface="&amp;quot"/>
              </a:rPr>
              <a:t> потребностей.</a:t>
            </a:r>
            <a:r>
              <a:rPr lang="en-US" dirty="0" smtClean="0">
                <a:latin typeface="&amp;quot"/>
              </a:rPr>
              <a:t> </a:t>
            </a:r>
            <a:endParaRPr lang="ru-RU" dirty="0" smtClean="0">
              <a:latin typeface="&amp;quot"/>
            </a:endParaRPr>
          </a:p>
          <a:p>
            <a:pPr marL="285750" indent="-285750" algn="just">
              <a:buFont typeface="Symbol" panose="05050102010706020507" pitchFamily="18" charset="2"/>
              <a:buChar char=""/>
            </a:pPr>
            <a:r>
              <a:rPr lang="ru-RU" dirty="0" smtClean="0">
                <a:latin typeface="&amp;quot"/>
              </a:rPr>
              <a:t> Все продукты основаны на едином ядре</a:t>
            </a:r>
            <a:r>
              <a:rPr lang="en-US" dirty="0" smtClean="0">
                <a:latin typeface="&amp;quot"/>
              </a:rPr>
              <a:t> </a:t>
            </a:r>
            <a:r>
              <a:rPr lang="en-US" dirty="0">
                <a:latin typeface="&amp;quot"/>
              </a:rPr>
              <a:t>(Carbon)</a:t>
            </a:r>
          </a:p>
          <a:p>
            <a:pPr marL="285750" indent="-285750" algn="just">
              <a:buFont typeface="Symbol" panose="05050102010706020507" pitchFamily="18" charset="2"/>
              <a:buChar char=""/>
            </a:pPr>
            <a:r>
              <a:rPr lang="ru-RU" dirty="0" smtClean="0">
                <a:latin typeface="&amp;quot"/>
              </a:rPr>
              <a:t> Порядка </a:t>
            </a:r>
            <a:r>
              <a:rPr lang="en-US" dirty="0" smtClean="0">
                <a:latin typeface="&amp;quot"/>
              </a:rPr>
              <a:t>150</a:t>
            </a:r>
            <a:r>
              <a:rPr lang="en-US" dirty="0">
                <a:latin typeface="&amp;quot"/>
              </a:rPr>
              <a:t>+ </a:t>
            </a:r>
            <a:r>
              <a:rPr lang="ru-RU" dirty="0" smtClean="0">
                <a:latin typeface="&amp;quot"/>
              </a:rPr>
              <a:t>коннекторов В</a:t>
            </a:r>
            <a:r>
              <a:rPr lang="en-US" dirty="0" smtClean="0">
                <a:latin typeface="&amp;quot"/>
              </a:rPr>
              <a:t>2B </a:t>
            </a:r>
            <a:r>
              <a:rPr lang="ru-RU" dirty="0" smtClean="0">
                <a:latin typeface="&amp;quot"/>
              </a:rPr>
              <a:t>и сторонних облачных </a:t>
            </a:r>
            <a:r>
              <a:rPr lang="en-US" dirty="0" smtClean="0">
                <a:latin typeface="&amp;quot"/>
              </a:rPr>
              <a:t>API</a:t>
            </a:r>
            <a:endParaRPr lang="ru-RU" dirty="0" smtClean="0">
              <a:latin typeface="&amp;quot"/>
            </a:endParaRPr>
          </a:p>
          <a:p>
            <a:pPr marL="285750" indent="-285750" algn="just">
              <a:buFont typeface="Symbol" panose="05050102010706020507" pitchFamily="18" charset="2"/>
              <a:buChar char=""/>
            </a:pPr>
            <a:r>
              <a:rPr lang="ru-RU" dirty="0">
                <a:latin typeface="&amp;quot"/>
              </a:rPr>
              <a:t> </a:t>
            </a:r>
            <a:r>
              <a:rPr lang="ru-RU" dirty="0" smtClean="0">
                <a:latin typeface="&amp;quot"/>
              </a:rPr>
              <a:t>Наличие нескольких книг</a:t>
            </a:r>
            <a:endParaRPr lang="ru-RU" dirty="0" smtClean="0">
              <a:latin typeface="&amp;quot"/>
            </a:endParaRPr>
          </a:p>
          <a:p>
            <a:pPr algn="just"/>
            <a:r>
              <a:rPr lang="ru-RU" dirty="0" smtClean="0">
                <a:latin typeface="&amp;quot"/>
              </a:rPr>
              <a:t> </a:t>
            </a:r>
          </a:p>
          <a:p>
            <a:pPr marL="285750" indent="-285750" algn="just">
              <a:buFont typeface="Symbol" panose="05050102010706020507" pitchFamily="18" charset="2"/>
              <a:buChar char=""/>
            </a:pPr>
            <a:r>
              <a:rPr lang="en-US" dirty="0" smtClean="0">
                <a:latin typeface="&amp;quot"/>
              </a:rPr>
              <a:t> </a:t>
            </a:r>
            <a:r>
              <a:rPr lang="ru-RU" dirty="0" smtClean="0">
                <a:latin typeface="&amp;quot"/>
              </a:rPr>
              <a:t>Никакого кодирования, все через графический инструмент. </a:t>
            </a:r>
          </a:p>
          <a:p>
            <a:pPr marL="285750" indent="-285750" algn="just">
              <a:buFont typeface="Symbol" panose="05050102010706020507" pitchFamily="18" charset="2"/>
              <a:buChar char=""/>
            </a:pPr>
            <a:r>
              <a:rPr lang="ru-RU" dirty="0">
                <a:latin typeface="&amp;quot"/>
              </a:rPr>
              <a:t> </a:t>
            </a:r>
            <a:r>
              <a:rPr lang="ru-RU" dirty="0" smtClean="0">
                <a:latin typeface="&amp;quot"/>
              </a:rPr>
              <a:t>Встроенная облачная поддержка, легкий переезд в облако.</a:t>
            </a:r>
            <a:endParaRPr lang="en-US" dirty="0">
              <a:latin typeface="&amp;quot"/>
            </a:endParaRPr>
          </a:p>
        </p:txBody>
      </p:sp>
    </p:spTree>
    <p:extLst>
      <p:ext uri="{BB962C8B-B14F-4D97-AF65-F5344CB8AC3E}">
        <p14:creationId xmlns:p14="http://schemas.microsoft.com/office/powerpoint/2010/main" val="1354619057"/>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0245" y="9054"/>
            <a:ext cx="2989154" cy="1345120"/>
          </a:xfrm>
          <a:prstGeom prst="rect">
            <a:avLst/>
          </a:prstGeom>
        </p:spPr>
      </p:pic>
      <p:pic>
        <p:nvPicPr>
          <p:cNvPr id="2" name="Рисунок 1"/>
          <p:cNvPicPr>
            <a:picLocks noChangeAspect="1"/>
          </p:cNvPicPr>
          <p:nvPr/>
        </p:nvPicPr>
        <p:blipFill>
          <a:blip r:embed="rId4"/>
          <a:stretch>
            <a:fillRect/>
          </a:stretch>
        </p:blipFill>
        <p:spPr>
          <a:xfrm>
            <a:off x="2456460" y="1305564"/>
            <a:ext cx="6569845" cy="5438323"/>
          </a:xfrm>
          <a:prstGeom prst="rect">
            <a:avLst/>
          </a:prstGeom>
        </p:spPr>
      </p:pic>
    </p:spTree>
    <p:extLst>
      <p:ext uri="{BB962C8B-B14F-4D97-AF65-F5344CB8AC3E}">
        <p14:creationId xmlns:p14="http://schemas.microsoft.com/office/powerpoint/2010/main" val="1339014527"/>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00" y="0"/>
            <a:ext cx="3403868" cy="820209"/>
          </a:xfrm>
          <a:prstGeom prst="rect">
            <a:avLst/>
          </a:prstGeom>
          <a:solidFill>
            <a:schemeClr val="accent1">
              <a:lumMod val="20000"/>
              <a:lumOff val="80000"/>
            </a:schemeClr>
          </a:solidFill>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21" y="1310808"/>
            <a:ext cx="2349438" cy="1151157"/>
          </a:xfrm>
          <a:prstGeom prst="rect">
            <a:avLst/>
          </a:prstGeom>
        </p:spPr>
      </p:pic>
      <p:sp>
        <p:nvSpPr>
          <p:cNvPr id="7" name="Прямоугольник 6"/>
          <p:cNvSpPr/>
          <p:nvPr/>
        </p:nvSpPr>
        <p:spPr>
          <a:xfrm>
            <a:off x="2634559" y="1261636"/>
            <a:ext cx="7016438" cy="1200329"/>
          </a:xfrm>
          <a:prstGeom prst="rect">
            <a:avLst/>
          </a:prstGeom>
        </p:spPr>
        <p:txBody>
          <a:bodyPr wrap="square">
            <a:spAutoFit/>
          </a:bodyPr>
          <a:lstStyle/>
          <a:p>
            <a:pPr algn="just"/>
            <a:r>
              <a:rPr lang="ru-RU" dirty="0" smtClean="0">
                <a:solidFill>
                  <a:srgbClr val="222222"/>
                </a:solidFill>
                <a:latin typeface="-apple-system"/>
              </a:rPr>
              <a:t>Реализует </a:t>
            </a:r>
            <a:r>
              <a:rPr lang="ru-RU" dirty="0">
                <a:solidFill>
                  <a:srgbClr val="222222"/>
                </a:solidFill>
                <a:latin typeface="-apple-system"/>
              </a:rPr>
              <a:t>непосредственно функции ESB на основе </a:t>
            </a:r>
            <a:r>
              <a:rPr lang="ru-RU" dirty="0">
                <a:solidFill>
                  <a:srgbClr val="222222"/>
                </a:solidFill>
                <a:latin typeface="-apple-system"/>
              </a:rPr>
              <a:t>паттернов EIP (</a:t>
            </a:r>
            <a:r>
              <a:rPr lang="ru-RU" dirty="0" err="1">
                <a:solidFill>
                  <a:srgbClr val="222222"/>
                </a:solidFill>
                <a:latin typeface="-apple-system"/>
              </a:rPr>
              <a:t>Enterprise</a:t>
            </a:r>
            <a:r>
              <a:rPr lang="ru-RU" dirty="0">
                <a:solidFill>
                  <a:srgbClr val="222222"/>
                </a:solidFill>
                <a:latin typeface="-apple-system"/>
              </a:rPr>
              <a:t> </a:t>
            </a:r>
            <a:r>
              <a:rPr lang="ru-RU" dirty="0" err="1">
                <a:solidFill>
                  <a:srgbClr val="222222"/>
                </a:solidFill>
                <a:latin typeface="-apple-system"/>
              </a:rPr>
              <a:t>Integration</a:t>
            </a:r>
            <a:r>
              <a:rPr lang="ru-RU" dirty="0">
                <a:solidFill>
                  <a:srgbClr val="222222"/>
                </a:solidFill>
                <a:latin typeface="-apple-system"/>
              </a:rPr>
              <a:t> </a:t>
            </a:r>
            <a:r>
              <a:rPr lang="ru-RU" dirty="0" err="1">
                <a:solidFill>
                  <a:srgbClr val="222222"/>
                </a:solidFill>
                <a:latin typeface="-apple-system"/>
              </a:rPr>
              <a:t>Patterns</a:t>
            </a:r>
            <a:r>
              <a:rPr lang="ru-RU" dirty="0">
                <a:solidFill>
                  <a:srgbClr val="222222"/>
                </a:solidFill>
                <a:latin typeface="-apple-system"/>
              </a:rPr>
              <a:t>). </a:t>
            </a:r>
            <a:r>
              <a:rPr lang="ru-RU" dirty="0">
                <a:solidFill>
                  <a:srgbClr val="222222"/>
                </a:solidFill>
                <a:latin typeface="-apple-system"/>
              </a:rPr>
              <a:t>В состав </a:t>
            </a:r>
            <a:r>
              <a:rPr lang="ru-RU" dirty="0" err="1">
                <a:solidFill>
                  <a:srgbClr val="222222"/>
                </a:solidFill>
                <a:latin typeface="-apple-system"/>
              </a:rPr>
              <a:t>Apache</a:t>
            </a:r>
            <a:r>
              <a:rPr lang="ru-RU" dirty="0">
                <a:solidFill>
                  <a:srgbClr val="222222"/>
                </a:solidFill>
                <a:latin typeface="-apple-system"/>
              </a:rPr>
              <a:t> </a:t>
            </a:r>
            <a:r>
              <a:rPr lang="ru-RU" dirty="0" err="1">
                <a:solidFill>
                  <a:srgbClr val="222222"/>
                </a:solidFill>
                <a:latin typeface="-apple-system"/>
              </a:rPr>
              <a:t>Camel</a:t>
            </a:r>
            <a:r>
              <a:rPr lang="ru-RU" dirty="0">
                <a:solidFill>
                  <a:srgbClr val="222222"/>
                </a:solidFill>
                <a:latin typeface="-apple-system"/>
              </a:rPr>
              <a:t> входит более 100 компонент </a:t>
            </a:r>
            <a:r>
              <a:rPr lang="ru-RU" dirty="0">
                <a:solidFill>
                  <a:srgbClr val="222222"/>
                </a:solidFill>
                <a:latin typeface="-apple-system"/>
              </a:rPr>
              <a:t>отвечающих за подключение по различным протоколам и преобразование данных.</a:t>
            </a:r>
            <a:endParaRPr lang="uk-UA" dirty="0"/>
          </a:p>
        </p:txBody>
      </p:sp>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7063" y="2855390"/>
            <a:ext cx="2675405" cy="860898"/>
          </a:xfrm>
          <a:prstGeom prst="rect">
            <a:avLst/>
          </a:prstGeom>
          <a:solidFill>
            <a:schemeClr val="accent1">
              <a:lumMod val="20000"/>
              <a:lumOff val="80000"/>
            </a:schemeClr>
          </a:solidFill>
        </p:spPr>
      </p:pic>
      <p:sp>
        <p:nvSpPr>
          <p:cNvPr id="9" name="Прямоугольник 8"/>
          <p:cNvSpPr/>
          <p:nvPr/>
        </p:nvSpPr>
        <p:spPr>
          <a:xfrm>
            <a:off x="1113573" y="2792019"/>
            <a:ext cx="7716568" cy="1200329"/>
          </a:xfrm>
          <a:prstGeom prst="rect">
            <a:avLst/>
          </a:prstGeom>
        </p:spPr>
        <p:txBody>
          <a:bodyPr wrap="square">
            <a:spAutoFit/>
          </a:bodyPr>
          <a:lstStyle/>
          <a:p>
            <a:pPr algn="just"/>
            <a:r>
              <a:rPr lang="ru-RU" dirty="0" smtClean="0">
                <a:solidFill>
                  <a:srgbClr val="222222"/>
                </a:solidFill>
                <a:latin typeface="-apple-system"/>
              </a:rPr>
              <a:t>Система </a:t>
            </a:r>
            <a:r>
              <a:rPr lang="ru-RU" dirty="0">
                <a:solidFill>
                  <a:srgbClr val="222222"/>
                </a:solidFill>
                <a:latin typeface="-apple-system"/>
              </a:rPr>
              <a:t>очередей </a:t>
            </a:r>
            <a:r>
              <a:rPr lang="ru-RU" dirty="0" smtClean="0">
                <a:solidFill>
                  <a:srgbClr val="222222"/>
                </a:solidFill>
                <a:latin typeface="-apple-system"/>
              </a:rPr>
              <a:t>сообщений: </a:t>
            </a:r>
            <a:r>
              <a:rPr lang="ru-RU" dirty="0">
                <a:solidFill>
                  <a:srgbClr val="222222"/>
                </a:solidFill>
                <a:latin typeface="-apple-system"/>
              </a:rPr>
              <a:t>обмен сообщениями по моделям </a:t>
            </a:r>
            <a:r>
              <a:rPr lang="ru-RU" dirty="0" smtClean="0">
                <a:solidFill>
                  <a:srgbClr val="222222"/>
                </a:solidFill>
                <a:latin typeface="-apple-system"/>
              </a:rPr>
              <a:t>отправитель-получатель, издатель-подписчик, </a:t>
            </a:r>
            <a:r>
              <a:rPr lang="ru-RU" dirty="0">
                <a:solidFill>
                  <a:srgbClr val="222222"/>
                </a:solidFill>
                <a:latin typeface="-apple-system"/>
              </a:rPr>
              <a:t>синхронный </a:t>
            </a:r>
            <a:r>
              <a:rPr lang="ru-RU" dirty="0" smtClean="0">
                <a:solidFill>
                  <a:srgbClr val="222222"/>
                </a:solidFill>
                <a:latin typeface="-apple-system"/>
              </a:rPr>
              <a:t>обмен, </a:t>
            </a:r>
            <a:r>
              <a:rPr lang="ru-RU" dirty="0">
                <a:solidFill>
                  <a:srgbClr val="222222"/>
                </a:solidFill>
                <a:latin typeface="-apple-system"/>
              </a:rPr>
              <a:t>персистентные </a:t>
            </a:r>
            <a:r>
              <a:rPr lang="ru-RU" dirty="0" smtClean="0">
                <a:solidFill>
                  <a:srgbClr val="222222"/>
                </a:solidFill>
                <a:latin typeface="-apple-system"/>
              </a:rPr>
              <a:t>сообщения, </a:t>
            </a:r>
            <a:r>
              <a:rPr lang="ru-RU" dirty="0">
                <a:solidFill>
                  <a:srgbClr val="222222"/>
                </a:solidFill>
                <a:latin typeface="-apple-system"/>
              </a:rPr>
              <a:t>поддержку транзакций, включая распределенные XA-транзакции.</a:t>
            </a:r>
            <a:endParaRPr lang="uk-UA" dirty="0"/>
          </a:p>
        </p:txBody>
      </p:sp>
      <p:pic>
        <p:nvPicPr>
          <p:cNvPr id="10" name="Рисунок 9"/>
          <p:cNvPicPr>
            <a:picLocks noChangeAspect="1"/>
          </p:cNvPicPr>
          <p:nvPr/>
        </p:nvPicPr>
        <p:blipFill rotWithShape="1">
          <a:blip r:embed="rId6">
            <a:extLst>
              <a:ext uri="{28A0092B-C50C-407E-A947-70E740481C1C}">
                <a14:useLocalDpi xmlns:a14="http://schemas.microsoft.com/office/drawing/2010/main" val="0"/>
              </a:ext>
            </a:extLst>
          </a:blip>
          <a:srcRect t="16276" b="21489"/>
          <a:stretch/>
        </p:blipFill>
        <p:spPr>
          <a:xfrm>
            <a:off x="285121" y="4280671"/>
            <a:ext cx="1105583" cy="688063"/>
          </a:xfrm>
          <a:prstGeom prst="rect">
            <a:avLst/>
          </a:prstGeom>
        </p:spPr>
      </p:pic>
      <p:sp>
        <p:nvSpPr>
          <p:cNvPr id="11" name="Прямоугольник 10"/>
          <p:cNvSpPr/>
          <p:nvPr/>
        </p:nvSpPr>
        <p:spPr>
          <a:xfrm>
            <a:off x="1390705" y="4322403"/>
            <a:ext cx="4285307" cy="646331"/>
          </a:xfrm>
          <a:prstGeom prst="rect">
            <a:avLst/>
          </a:prstGeom>
        </p:spPr>
        <p:txBody>
          <a:bodyPr wrap="square">
            <a:spAutoFit/>
          </a:bodyPr>
          <a:lstStyle/>
          <a:p>
            <a:r>
              <a:rPr lang="ru-RU" dirty="0" smtClean="0">
                <a:solidFill>
                  <a:srgbClr val="222222"/>
                </a:solidFill>
                <a:latin typeface="-apple-system"/>
              </a:rPr>
              <a:t>Библиотека</a:t>
            </a:r>
            <a:r>
              <a:rPr lang="ru-RU" dirty="0">
                <a:solidFill>
                  <a:srgbClr val="222222"/>
                </a:solidFill>
                <a:latin typeface="-apple-system"/>
              </a:rPr>
              <a:t>, реализующая функции веб-сервисов, включая SOAP и REST.</a:t>
            </a:r>
            <a:endParaRPr lang="uk-UA" dirty="0"/>
          </a:p>
        </p:txBody>
      </p:sp>
      <p:pic>
        <p:nvPicPr>
          <p:cNvPr id="12" name="Рисунок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54273" y="5394239"/>
            <a:ext cx="3415232" cy="869192"/>
          </a:xfrm>
          <a:prstGeom prst="rect">
            <a:avLst/>
          </a:prstGeom>
        </p:spPr>
      </p:pic>
      <p:sp>
        <p:nvSpPr>
          <p:cNvPr id="13" name="Прямоугольник 12"/>
          <p:cNvSpPr/>
          <p:nvPr/>
        </p:nvSpPr>
        <p:spPr>
          <a:xfrm>
            <a:off x="1588317" y="5394239"/>
            <a:ext cx="6765956" cy="923330"/>
          </a:xfrm>
          <a:prstGeom prst="rect">
            <a:avLst/>
          </a:prstGeom>
        </p:spPr>
        <p:txBody>
          <a:bodyPr wrap="square">
            <a:spAutoFit/>
          </a:bodyPr>
          <a:lstStyle/>
          <a:p>
            <a:pPr algn="just"/>
            <a:r>
              <a:rPr lang="ru-RU" dirty="0" smtClean="0">
                <a:solidFill>
                  <a:srgbClr val="222222"/>
                </a:solidFill>
                <a:latin typeface="-apple-system"/>
              </a:rPr>
              <a:t>Платформа </a:t>
            </a:r>
            <a:r>
              <a:rPr lang="ru-RU" dirty="0">
                <a:solidFill>
                  <a:srgbClr val="222222"/>
                </a:solidFill>
                <a:latin typeface="-apple-system"/>
              </a:rPr>
              <a:t>для запуска приложений на основе </a:t>
            </a:r>
            <a:r>
              <a:rPr lang="ru-RU" dirty="0" err="1">
                <a:solidFill>
                  <a:srgbClr val="222222"/>
                </a:solidFill>
                <a:latin typeface="-apple-system"/>
              </a:rPr>
              <a:t>OSGi</a:t>
            </a:r>
            <a:r>
              <a:rPr lang="ru-RU" dirty="0">
                <a:solidFill>
                  <a:srgbClr val="222222"/>
                </a:solidFill>
                <a:latin typeface="-apple-system"/>
              </a:rPr>
              <a:t>. </a:t>
            </a:r>
            <a:r>
              <a:rPr lang="ru-RU" dirty="0">
                <a:solidFill>
                  <a:srgbClr val="222222"/>
                </a:solidFill>
                <a:latin typeface="-apple-system"/>
              </a:rPr>
              <a:t>В </a:t>
            </a:r>
            <a:r>
              <a:rPr lang="ru-RU" dirty="0">
                <a:solidFill>
                  <a:srgbClr val="222222"/>
                </a:solidFill>
                <a:latin typeface="-apple-system"/>
              </a:rPr>
              <a:t>системах на основе </a:t>
            </a:r>
            <a:r>
              <a:rPr lang="ru-RU" dirty="0" err="1">
                <a:solidFill>
                  <a:srgbClr val="222222"/>
                </a:solidFill>
                <a:latin typeface="-apple-system"/>
              </a:rPr>
              <a:t>OSGi</a:t>
            </a:r>
            <a:r>
              <a:rPr lang="ru-RU" dirty="0">
                <a:solidFill>
                  <a:srgbClr val="222222"/>
                </a:solidFill>
                <a:latin typeface="-apple-system"/>
              </a:rPr>
              <a:t> всё является модуле</a:t>
            </a:r>
            <a:r>
              <a:rPr lang="ru-RU" dirty="0">
                <a:solidFill>
                  <a:srgbClr val="222222"/>
                </a:solidFill>
                <a:latin typeface="-apple-system"/>
              </a:rPr>
              <a:t>м (</a:t>
            </a:r>
            <a:r>
              <a:rPr lang="ru-RU" dirty="0" err="1">
                <a:solidFill>
                  <a:srgbClr val="222222"/>
                </a:solidFill>
                <a:latin typeface="-apple-system"/>
              </a:rPr>
              <a:t>bundle</a:t>
            </a:r>
            <a:r>
              <a:rPr lang="ru-RU" dirty="0">
                <a:solidFill>
                  <a:srgbClr val="222222"/>
                </a:solidFill>
                <a:latin typeface="-apple-system"/>
              </a:rPr>
              <a:t>): библиотеки, маршруты интеграции, подключения к ресурсам.</a:t>
            </a:r>
            <a:endParaRPr lang="uk-UA" dirty="0"/>
          </a:p>
        </p:txBody>
      </p:sp>
    </p:spTree>
    <p:extLst>
      <p:ext uri="{BB962C8B-B14F-4D97-AF65-F5344CB8AC3E}">
        <p14:creationId xmlns:p14="http://schemas.microsoft.com/office/powerpoint/2010/main" val="12992256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00" y="0"/>
            <a:ext cx="3403868" cy="820209"/>
          </a:xfrm>
          <a:prstGeom prst="rect">
            <a:avLst/>
          </a:prstGeom>
          <a:solidFill>
            <a:schemeClr val="accent1">
              <a:lumMod val="20000"/>
              <a:lumOff val="80000"/>
            </a:schemeClr>
          </a:solidFill>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21" y="1310808"/>
            <a:ext cx="2349438" cy="1151157"/>
          </a:xfrm>
          <a:prstGeom prst="rect">
            <a:avLst/>
          </a:prstGeom>
        </p:spPr>
      </p:pic>
      <p:pic>
        <p:nvPicPr>
          <p:cNvPr id="2" name="Рисунок 1"/>
          <p:cNvPicPr>
            <a:picLocks noChangeAspect="1"/>
          </p:cNvPicPr>
          <p:nvPr/>
        </p:nvPicPr>
        <p:blipFill>
          <a:blip r:embed="rId5"/>
          <a:stretch>
            <a:fillRect/>
          </a:stretch>
        </p:blipFill>
        <p:spPr>
          <a:xfrm>
            <a:off x="810826" y="2879332"/>
            <a:ext cx="10654843" cy="2969207"/>
          </a:xfrm>
          <a:prstGeom prst="rect">
            <a:avLst/>
          </a:prstGeom>
        </p:spPr>
      </p:pic>
    </p:spTree>
    <p:extLst>
      <p:ext uri="{BB962C8B-B14F-4D97-AF65-F5344CB8AC3E}">
        <p14:creationId xmlns:p14="http://schemas.microsoft.com/office/powerpoint/2010/main" val="265498539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2700"/>
            <a:ext cx="10515600" cy="1325563"/>
          </a:xfrm>
        </p:spPr>
        <p:txBody>
          <a:bodyPr/>
          <a:lstStyle/>
          <a:p>
            <a:pPr algn="ctr"/>
            <a:r>
              <a:rPr lang="ru-RU" b="1" dirty="0" smtClean="0"/>
              <a:t>Статистика </a:t>
            </a:r>
            <a:r>
              <a:rPr lang="en-US" b="1" dirty="0" err="1" smtClean="0"/>
              <a:t>iDatalabs</a:t>
            </a:r>
            <a:endParaRPr lang="ru-RU" b="1" dirty="0"/>
          </a:p>
        </p:txBody>
      </p:sp>
      <p:pic>
        <p:nvPicPr>
          <p:cNvPr id="4" name="Объект 3"/>
          <p:cNvPicPr>
            <a:picLocks noGrp="1" noChangeAspect="1"/>
          </p:cNvPicPr>
          <p:nvPr>
            <p:ph idx="1"/>
          </p:nvPr>
        </p:nvPicPr>
        <p:blipFill>
          <a:blip r:embed="rId3"/>
          <a:stretch>
            <a:fillRect/>
          </a:stretch>
        </p:blipFill>
        <p:spPr>
          <a:xfrm>
            <a:off x="1179109" y="1321771"/>
            <a:ext cx="9904088" cy="4836432"/>
          </a:xfrm>
          <a:prstGeom prst="rect">
            <a:avLst/>
          </a:prstGeom>
        </p:spPr>
      </p:pic>
      <p:sp>
        <p:nvSpPr>
          <p:cNvPr id="3" name="Прямоугольник 2"/>
          <p:cNvSpPr/>
          <p:nvPr/>
        </p:nvSpPr>
        <p:spPr>
          <a:xfrm>
            <a:off x="1249378" y="2000816"/>
            <a:ext cx="7161291" cy="226336"/>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6" name="Прямоугольник 5"/>
          <p:cNvSpPr/>
          <p:nvPr/>
        </p:nvSpPr>
        <p:spPr>
          <a:xfrm>
            <a:off x="1249378" y="4133827"/>
            <a:ext cx="7161291" cy="226336"/>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403208625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00" y="0"/>
            <a:ext cx="3403868" cy="820209"/>
          </a:xfrm>
          <a:prstGeom prst="rect">
            <a:avLst/>
          </a:prstGeom>
          <a:solidFill>
            <a:schemeClr val="accent1">
              <a:lumMod val="20000"/>
              <a:lumOff val="80000"/>
            </a:schemeClr>
          </a:solidFill>
        </p:spPr>
      </p:pic>
      <p:pic>
        <p:nvPicPr>
          <p:cNvPr id="15" name="Рисунок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393" y="1110310"/>
            <a:ext cx="3189460" cy="1057838"/>
          </a:xfrm>
          <a:prstGeom prst="rect">
            <a:avLst/>
          </a:prstGeom>
          <a:solidFill>
            <a:schemeClr val="accent1">
              <a:lumMod val="20000"/>
              <a:lumOff val="80000"/>
            </a:schemeClr>
          </a:solidFill>
        </p:spPr>
      </p:pic>
      <p:sp>
        <p:nvSpPr>
          <p:cNvPr id="16" name="Прямоугольник 15"/>
          <p:cNvSpPr/>
          <p:nvPr/>
        </p:nvSpPr>
        <p:spPr>
          <a:xfrm>
            <a:off x="3612334" y="1177564"/>
            <a:ext cx="6527548" cy="923330"/>
          </a:xfrm>
          <a:prstGeom prst="rect">
            <a:avLst/>
          </a:prstGeom>
        </p:spPr>
        <p:txBody>
          <a:bodyPr wrap="square">
            <a:spAutoFit/>
          </a:bodyPr>
          <a:lstStyle/>
          <a:p>
            <a:pPr algn="just"/>
            <a:r>
              <a:rPr lang="ru-RU" dirty="0" smtClean="0">
                <a:solidFill>
                  <a:srgbClr val="222222"/>
                </a:solidFill>
                <a:latin typeface="-apple-system"/>
              </a:rPr>
              <a:t>Графическая </a:t>
            </a:r>
            <a:r>
              <a:rPr lang="ru-RU" dirty="0">
                <a:solidFill>
                  <a:srgbClr val="222222"/>
                </a:solidFill>
                <a:latin typeface="-apple-system"/>
              </a:rPr>
              <a:t>консоль управления, позволяющая </a:t>
            </a:r>
            <a:r>
              <a:rPr lang="ru-RU" dirty="0">
                <a:solidFill>
                  <a:srgbClr val="222222"/>
                </a:solidFill>
                <a:latin typeface="-apple-system"/>
              </a:rPr>
              <a:t>подключать различные плагины, в том числе для управления </a:t>
            </a:r>
            <a:r>
              <a:rPr lang="ru-RU" dirty="0" err="1">
                <a:solidFill>
                  <a:srgbClr val="222222"/>
                </a:solidFill>
                <a:latin typeface="-apple-system"/>
              </a:rPr>
              <a:t>Apache</a:t>
            </a:r>
            <a:r>
              <a:rPr lang="ru-RU" dirty="0">
                <a:solidFill>
                  <a:srgbClr val="222222"/>
                </a:solidFill>
                <a:latin typeface="-apple-system"/>
              </a:rPr>
              <a:t> </a:t>
            </a:r>
            <a:r>
              <a:rPr lang="ru-RU" dirty="0" err="1">
                <a:solidFill>
                  <a:srgbClr val="222222"/>
                </a:solidFill>
                <a:latin typeface="-apple-system"/>
              </a:rPr>
              <a:t>Camel</a:t>
            </a:r>
            <a:r>
              <a:rPr lang="ru-RU" dirty="0">
                <a:solidFill>
                  <a:srgbClr val="222222"/>
                </a:solidFill>
                <a:latin typeface="-apple-system"/>
              </a:rPr>
              <a:t>, </a:t>
            </a:r>
            <a:r>
              <a:rPr lang="ru-RU" dirty="0" err="1">
                <a:solidFill>
                  <a:srgbClr val="222222"/>
                </a:solidFill>
                <a:latin typeface="-apple-system"/>
              </a:rPr>
              <a:t>Apache</a:t>
            </a:r>
            <a:r>
              <a:rPr lang="ru-RU" dirty="0">
                <a:solidFill>
                  <a:srgbClr val="222222"/>
                </a:solidFill>
                <a:latin typeface="-apple-system"/>
              </a:rPr>
              <a:t> </a:t>
            </a:r>
            <a:r>
              <a:rPr lang="ru-RU" dirty="0" err="1">
                <a:solidFill>
                  <a:srgbClr val="222222"/>
                </a:solidFill>
                <a:latin typeface="-apple-system"/>
              </a:rPr>
              <a:t>ActiveMQ</a:t>
            </a:r>
            <a:r>
              <a:rPr lang="ru-RU" dirty="0">
                <a:solidFill>
                  <a:srgbClr val="222222"/>
                </a:solidFill>
                <a:latin typeface="-apple-system"/>
              </a:rPr>
              <a:t>, </a:t>
            </a:r>
            <a:r>
              <a:rPr lang="ru-RU" dirty="0" err="1">
                <a:solidFill>
                  <a:srgbClr val="222222"/>
                </a:solidFill>
                <a:latin typeface="-apple-system"/>
              </a:rPr>
              <a:t>Fuse</a:t>
            </a:r>
            <a:r>
              <a:rPr lang="ru-RU" dirty="0">
                <a:solidFill>
                  <a:srgbClr val="222222"/>
                </a:solidFill>
                <a:latin typeface="-apple-system"/>
              </a:rPr>
              <a:t> </a:t>
            </a:r>
            <a:r>
              <a:rPr lang="ru-RU" dirty="0" err="1" smtClean="0">
                <a:solidFill>
                  <a:srgbClr val="222222"/>
                </a:solidFill>
                <a:latin typeface="-apple-system"/>
              </a:rPr>
              <a:t>Fabric</a:t>
            </a:r>
            <a:r>
              <a:rPr lang="ru-RU" dirty="0" smtClean="0">
                <a:solidFill>
                  <a:srgbClr val="222222"/>
                </a:solidFill>
                <a:latin typeface="-apple-system"/>
              </a:rPr>
              <a:t>.</a:t>
            </a:r>
            <a:endParaRPr lang="uk-UA" dirty="0"/>
          </a:p>
        </p:txBody>
      </p:sp>
      <p:sp>
        <p:nvSpPr>
          <p:cNvPr id="17" name="Прямоугольник 16"/>
          <p:cNvSpPr/>
          <p:nvPr/>
        </p:nvSpPr>
        <p:spPr>
          <a:xfrm>
            <a:off x="9067975" y="2683019"/>
            <a:ext cx="2377574" cy="646331"/>
          </a:xfrm>
          <a:prstGeom prst="rect">
            <a:avLst/>
          </a:prstGeom>
        </p:spPr>
        <p:txBody>
          <a:bodyPr wrap="none">
            <a:spAutoFit/>
          </a:bodyPr>
          <a:lstStyle/>
          <a:p>
            <a:pPr algn="ctr"/>
            <a:r>
              <a:rPr lang="en-US" b="1" dirty="0">
                <a:solidFill>
                  <a:srgbClr val="222222"/>
                </a:solidFill>
                <a:latin typeface="&amp;quot"/>
              </a:rPr>
              <a:t>Fuse </a:t>
            </a:r>
            <a:r>
              <a:rPr lang="en-US" b="1" dirty="0" smtClean="0">
                <a:solidFill>
                  <a:srgbClr val="222222"/>
                </a:solidFill>
                <a:latin typeface="&amp;quot"/>
              </a:rPr>
              <a:t>Fabric</a:t>
            </a:r>
            <a:r>
              <a:rPr lang="ru-RU" b="1" dirty="0" smtClean="0">
                <a:solidFill>
                  <a:srgbClr val="222222"/>
                </a:solidFill>
                <a:latin typeface="&amp;quot"/>
              </a:rPr>
              <a:t> </a:t>
            </a:r>
            <a:endParaRPr lang="en-US" b="1" dirty="0" smtClean="0">
              <a:solidFill>
                <a:srgbClr val="222222"/>
              </a:solidFill>
              <a:latin typeface="&amp;quot"/>
            </a:endParaRPr>
          </a:p>
          <a:p>
            <a:pPr algn="ctr"/>
            <a:r>
              <a:rPr lang="en-US" b="1" dirty="0" smtClean="0">
                <a:solidFill>
                  <a:srgbClr val="222222"/>
                </a:solidFill>
                <a:latin typeface="&amp;quot"/>
              </a:rPr>
              <a:t>Apache </a:t>
            </a:r>
            <a:r>
              <a:rPr lang="en-US" b="1" dirty="0" err="1">
                <a:solidFill>
                  <a:srgbClr val="222222"/>
                </a:solidFill>
                <a:latin typeface="&amp;quot"/>
              </a:rPr>
              <a:t>Karaf</a:t>
            </a:r>
            <a:r>
              <a:rPr lang="en-US" b="1" dirty="0">
                <a:solidFill>
                  <a:srgbClr val="222222"/>
                </a:solidFill>
                <a:latin typeface="&amp;quot"/>
              </a:rPr>
              <a:t> Cellar</a:t>
            </a:r>
            <a:endParaRPr lang="uk-UA" dirty="0"/>
          </a:p>
        </p:txBody>
      </p:sp>
      <p:sp>
        <p:nvSpPr>
          <p:cNvPr id="18" name="Прямоугольник 17"/>
          <p:cNvSpPr/>
          <p:nvPr/>
        </p:nvSpPr>
        <p:spPr>
          <a:xfrm>
            <a:off x="1738265" y="2683019"/>
            <a:ext cx="7157694" cy="646331"/>
          </a:xfrm>
          <a:prstGeom prst="rect">
            <a:avLst/>
          </a:prstGeom>
        </p:spPr>
        <p:txBody>
          <a:bodyPr wrap="square">
            <a:spAutoFit/>
          </a:bodyPr>
          <a:lstStyle/>
          <a:p>
            <a:pPr algn="just"/>
            <a:r>
              <a:rPr lang="ru-RU" dirty="0" smtClean="0">
                <a:solidFill>
                  <a:srgbClr val="222222"/>
                </a:solidFill>
                <a:latin typeface="-apple-system"/>
              </a:rPr>
              <a:t>Системы </a:t>
            </a:r>
            <a:r>
              <a:rPr lang="ru-RU" dirty="0">
                <a:solidFill>
                  <a:srgbClr val="222222"/>
                </a:solidFill>
                <a:latin typeface="-apple-system"/>
              </a:rPr>
              <a:t>управления кластером на </a:t>
            </a:r>
            <a:r>
              <a:rPr lang="ru-RU" dirty="0" smtClean="0">
                <a:solidFill>
                  <a:srgbClr val="222222"/>
                </a:solidFill>
                <a:latin typeface="-apple-system"/>
              </a:rPr>
              <a:t>основе. Позволяет </a:t>
            </a:r>
            <a:r>
              <a:rPr lang="ru-RU" dirty="0">
                <a:solidFill>
                  <a:srgbClr val="222222"/>
                </a:solidFill>
                <a:latin typeface="-apple-system"/>
              </a:rPr>
              <a:t>управлять конфигурациями узлов кластера группами или по отдельности.</a:t>
            </a:r>
            <a:endParaRPr lang="uk-UA" dirty="0"/>
          </a:p>
        </p:txBody>
      </p:sp>
      <p:sp>
        <p:nvSpPr>
          <p:cNvPr id="19" name="Прямоугольник 18"/>
          <p:cNvSpPr/>
          <p:nvPr/>
        </p:nvSpPr>
        <p:spPr>
          <a:xfrm>
            <a:off x="341395" y="4097718"/>
            <a:ext cx="2723823" cy="646331"/>
          </a:xfrm>
          <a:prstGeom prst="rect">
            <a:avLst/>
          </a:prstGeom>
        </p:spPr>
        <p:txBody>
          <a:bodyPr wrap="none">
            <a:spAutoFit/>
          </a:bodyPr>
          <a:lstStyle/>
          <a:p>
            <a:pPr algn="ctr"/>
            <a:r>
              <a:rPr lang="en-US" b="1" dirty="0" smtClean="0">
                <a:solidFill>
                  <a:srgbClr val="222222"/>
                </a:solidFill>
                <a:latin typeface="&amp;quot"/>
              </a:rPr>
              <a:t>RHQ</a:t>
            </a:r>
          </a:p>
          <a:p>
            <a:pPr algn="ctr"/>
            <a:r>
              <a:rPr lang="en-US" b="1" dirty="0" smtClean="0">
                <a:solidFill>
                  <a:srgbClr val="222222"/>
                </a:solidFill>
                <a:latin typeface="&amp;quot"/>
              </a:rPr>
              <a:t>Apache </a:t>
            </a:r>
            <a:r>
              <a:rPr lang="en-US" b="1" dirty="0" err="1">
                <a:solidFill>
                  <a:srgbClr val="222222"/>
                </a:solidFill>
                <a:latin typeface="&amp;quot"/>
              </a:rPr>
              <a:t>Karaf</a:t>
            </a:r>
            <a:r>
              <a:rPr lang="en-US" b="1" dirty="0">
                <a:solidFill>
                  <a:srgbClr val="222222"/>
                </a:solidFill>
                <a:latin typeface="&amp;quot"/>
              </a:rPr>
              <a:t> Decanter</a:t>
            </a:r>
            <a:endParaRPr lang="uk-UA" dirty="0"/>
          </a:p>
        </p:txBody>
      </p:sp>
      <p:sp>
        <p:nvSpPr>
          <p:cNvPr id="20" name="Прямоугольник 19"/>
          <p:cNvSpPr/>
          <p:nvPr/>
        </p:nvSpPr>
        <p:spPr>
          <a:xfrm>
            <a:off x="3099068" y="4236217"/>
            <a:ext cx="7157694" cy="369332"/>
          </a:xfrm>
          <a:prstGeom prst="rect">
            <a:avLst/>
          </a:prstGeom>
        </p:spPr>
        <p:txBody>
          <a:bodyPr wrap="square">
            <a:spAutoFit/>
          </a:bodyPr>
          <a:lstStyle/>
          <a:p>
            <a:pPr algn="just"/>
            <a:r>
              <a:rPr lang="ru-RU" dirty="0" smtClean="0">
                <a:solidFill>
                  <a:srgbClr val="222222"/>
                </a:solidFill>
                <a:latin typeface="-apple-system"/>
              </a:rPr>
              <a:t>Инструменты мониторинга</a:t>
            </a:r>
            <a:endParaRPr lang="uk-UA" dirty="0"/>
          </a:p>
        </p:txBody>
      </p:sp>
      <p:pic>
        <p:nvPicPr>
          <p:cNvPr id="21" name="Рисунок 20"/>
          <p:cNvPicPr>
            <a:picLocks noChangeAspect="1"/>
          </p:cNvPicPr>
          <p:nvPr/>
        </p:nvPicPr>
        <p:blipFill rotWithShape="1">
          <a:blip r:embed="rId5" cstate="print">
            <a:extLst>
              <a:ext uri="{28A0092B-C50C-407E-A947-70E740481C1C}">
                <a14:useLocalDpi xmlns:a14="http://schemas.microsoft.com/office/drawing/2010/main" val="0"/>
              </a:ext>
            </a:extLst>
          </a:blip>
          <a:srcRect l="16971"/>
          <a:stretch/>
        </p:blipFill>
        <p:spPr>
          <a:xfrm>
            <a:off x="6292158" y="3603279"/>
            <a:ext cx="4385201" cy="3254721"/>
          </a:xfrm>
          <a:prstGeom prst="rect">
            <a:avLst/>
          </a:prstGeom>
        </p:spPr>
      </p:pic>
    </p:spTree>
    <p:extLst>
      <p:ext uri="{BB962C8B-B14F-4D97-AF65-F5344CB8AC3E}">
        <p14:creationId xmlns:p14="http://schemas.microsoft.com/office/powerpoint/2010/main" val="19755117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6600" y="0"/>
            <a:ext cx="3403868" cy="820209"/>
          </a:xfrm>
          <a:prstGeom prst="rect">
            <a:avLst/>
          </a:prstGeom>
          <a:solidFill>
            <a:schemeClr val="accent1">
              <a:lumMod val="20000"/>
              <a:lumOff val="80000"/>
            </a:schemeClr>
          </a:solidFill>
        </p:spPr>
      </p:pic>
      <p:pic>
        <p:nvPicPr>
          <p:cNvPr id="2" name="Apache Camel Tutorial #01 Hello World_time">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24427979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00" y="0"/>
            <a:ext cx="3403868" cy="820209"/>
          </a:xfrm>
          <a:prstGeom prst="rect">
            <a:avLst/>
          </a:prstGeom>
          <a:solidFill>
            <a:schemeClr val="accent1">
              <a:lumMod val="20000"/>
              <a:lumOff val="80000"/>
            </a:schemeClr>
          </a:solidFill>
        </p:spPr>
      </p:pic>
      <p:sp>
        <p:nvSpPr>
          <p:cNvPr id="2" name="Прямоугольник 1"/>
          <p:cNvSpPr/>
          <p:nvPr/>
        </p:nvSpPr>
        <p:spPr>
          <a:xfrm>
            <a:off x="2640594" y="6488668"/>
            <a:ext cx="7119042" cy="369332"/>
          </a:xfrm>
          <a:prstGeom prst="rect">
            <a:avLst/>
          </a:prstGeom>
        </p:spPr>
        <p:txBody>
          <a:bodyPr wrap="square">
            <a:spAutoFit/>
          </a:bodyPr>
          <a:lstStyle/>
          <a:p>
            <a:pPr algn="ctr"/>
            <a:r>
              <a:rPr lang="uk-UA" dirty="0"/>
              <a:t>https://cwiki.apache.org/confluence/display/SM/CIMERO+Editor</a:t>
            </a:r>
            <a:endParaRPr lang="uk-UA" dirty="0"/>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9772" y="995011"/>
            <a:ext cx="7377436" cy="5529870"/>
          </a:xfrm>
          <a:prstGeom prst="rect">
            <a:avLst/>
          </a:prstGeom>
        </p:spPr>
      </p:pic>
      <p:sp>
        <p:nvSpPr>
          <p:cNvPr id="5" name="Прямоугольник 4"/>
          <p:cNvSpPr/>
          <p:nvPr/>
        </p:nvSpPr>
        <p:spPr>
          <a:xfrm>
            <a:off x="2751264" y="702574"/>
            <a:ext cx="5814540" cy="369332"/>
          </a:xfrm>
          <a:prstGeom prst="rect">
            <a:avLst/>
          </a:prstGeom>
        </p:spPr>
        <p:txBody>
          <a:bodyPr wrap="none">
            <a:spAutoFit/>
          </a:bodyPr>
          <a:lstStyle/>
          <a:p>
            <a:r>
              <a:rPr lang="en-US" b="1" dirty="0"/>
              <a:t>The CIMERO project: a graphical Eclipse tool for </a:t>
            </a:r>
            <a:r>
              <a:rPr lang="en-US" b="1" dirty="0" err="1"/>
              <a:t>ServiceMix</a:t>
            </a:r>
            <a:endParaRPr lang="en-US" b="1" dirty="0"/>
          </a:p>
        </p:txBody>
      </p:sp>
    </p:spTree>
    <p:extLst>
      <p:ext uri="{BB962C8B-B14F-4D97-AF65-F5344CB8AC3E}">
        <p14:creationId xmlns:p14="http://schemas.microsoft.com/office/powerpoint/2010/main" val="159371742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00" y="0"/>
            <a:ext cx="3403868" cy="820209"/>
          </a:xfrm>
          <a:prstGeom prst="rect">
            <a:avLst/>
          </a:prstGeom>
          <a:solidFill>
            <a:schemeClr val="accent1">
              <a:lumMod val="20000"/>
              <a:lumOff val="80000"/>
            </a:schemeClr>
          </a:solidFill>
        </p:spPr>
      </p:pic>
      <p:pic>
        <p:nvPicPr>
          <p:cNvPr id="6" name="Рисунок 5"/>
          <p:cNvPicPr>
            <a:picLocks noChangeAspect="1"/>
          </p:cNvPicPr>
          <p:nvPr/>
        </p:nvPicPr>
        <p:blipFill>
          <a:blip r:embed="rId4"/>
          <a:stretch>
            <a:fillRect/>
          </a:stretch>
        </p:blipFill>
        <p:spPr>
          <a:xfrm>
            <a:off x="524488" y="1373864"/>
            <a:ext cx="6181725" cy="1828800"/>
          </a:xfrm>
          <a:prstGeom prst="rect">
            <a:avLst/>
          </a:prstGeom>
        </p:spPr>
      </p:pic>
      <p:pic>
        <p:nvPicPr>
          <p:cNvPr id="7" name="Рисунок 6"/>
          <p:cNvPicPr>
            <a:picLocks noChangeAspect="1"/>
          </p:cNvPicPr>
          <p:nvPr/>
        </p:nvPicPr>
        <p:blipFill>
          <a:blip r:embed="rId5"/>
          <a:stretch>
            <a:fillRect/>
          </a:stretch>
        </p:blipFill>
        <p:spPr>
          <a:xfrm>
            <a:off x="5337113" y="3756319"/>
            <a:ext cx="6153150" cy="1800225"/>
          </a:xfrm>
          <a:prstGeom prst="rect">
            <a:avLst/>
          </a:prstGeom>
        </p:spPr>
      </p:pic>
    </p:spTree>
    <p:extLst>
      <p:ext uri="{BB962C8B-B14F-4D97-AF65-F5344CB8AC3E}">
        <p14:creationId xmlns:p14="http://schemas.microsoft.com/office/powerpoint/2010/main" val="133775404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Прямоугольник 3"/>
          <p:cNvSpPr/>
          <p:nvPr/>
        </p:nvSpPr>
        <p:spPr>
          <a:xfrm>
            <a:off x="3552303" y="1133080"/>
            <a:ext cx="6096000" cy="646331"/>
          </a:xfrm>
          <a:prstGeom prst="rect">
            <a:avLst/>
          </a:prstGeom>
        </p:spPr>
        <p:txBody>
          <a:bodyPr>
            <a:spAutoFit/>
          </a:bodyPr>
          <a:lstStyle/>
          <a:p>
            <a:r>
              <a:rPr lang="uk-UA" dirty="0"/>
              <a:t>https://sigma.software/about/media/microservices-soa-infrastructure</a:t>
            </a:r>
          </a:p>
        </p:txBody>
      </p:sp>
      <p:sp>
        <p:nvSpPr>
          <p:cNvPr id="5" name="Прямоугольник 4"/>
          <p:cNvSpPr/>
          <p:nvPr/>
        </p:nvSpPr>
        <p:spPr>
          <a:xfrm>
            <a:off x="3048000" y="3105835"/>
            <a:ext cx="6096000" cy="646331"/>
          </a:xfrm>
          <a:prstGeom prst="rect">
            <a:avLst/>
          </a:prstGeom>
        </p:spPr>
        <p:txBody>
          <a:bodyPr>
            <a:spAutoFit/>
          </a:bodyPr>
          <a:lstStyle/>
          <a:p>
            <a:r>
              <a:rPr lang="uk-UA" dirty="0"/>
              <a:t>https://smartintegrationarchitecture.wordpress.com/2016/09/29/what-is-esb-red-hat-jboss-fuse-and-service-mix/</a:t>
            </a:r>
          </a:p>
        </p:txBody>
      </p:sp>
    </p:spTree>
    <p:extLst>
      <p:ext uri="{BB962C8B-B14F-4D97-AF65-F5344CB8AC3E}">
        <p14:creationId xmlns:p14="http://schemas.microsoft.com/office/powerpoint/2010/main" val="294198424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71"/>
            <a:ext cx="12188850" cy="6859771"/>
          </a:xfrm>
          <a:prstGeom prst="rect">
            <a:avLst/>
          </a:prstGeom>
        </p:spPr>
      </p:pic>
    </p:spTree>
    <p:extLst>
      <p:ext uri="{BB962C8B-B14F-4D97-AF65-F5344CB8AC3E}">
        <p14:creationId xmlns:p14="http://schemas.microsoft.com/office/powerpoint/2010/main" val="365683054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2700"/>
            <a:ext cx="10515600" cy="1325563"/>
          </a:xfrm>
        </p:spPr>
        <p:txBody>
          <a:bodyPr/>
          <a:lstStyle/>
          <a:p>
            <a:pPr algn="ctr"/>
            <a:r>
              <a:rPr lang="ru-RU" b="1" dirty="0" smtClean="0"/>
              <a:t>Статистика </a:t>
            </a:r>
            <a:r>
              <a:rPr lang="en-US" b="1" dirty="0" err="1" smtClean="0"/>
              <a:t>iDatalabs</a:t>
            </a:r>
            <a:r>
              <a:rPr lang="en-US" b="1" dirty="0" smtClean="0"/>
              <a:t>. </a:t>
            </a:r>
            <a:br>
              <a:rPr lang="en-US" b="1" dirty="0" smtClean="0"/>
            </a:br>
            <a:r>
              <a:rPr lang="en-US" b="1" dirty="0" smtClean="0"/>
              <a:t>JBOSS FUSE</a:t>
            </a:r>
            <a:endParaRPr lang="ru-RU" b="1" dirty="0"/>
          </a:p>
        </p:txBody>
      </p:sp>
      <p:pic>
        <p:nvPicPr>
          <p:cNvPr id="5" name="Рисунок 4"/>
          <p:cNvPicPr>
            <a:picLocks noChangeAspect="1"/>
          </p:cNvPicPr>
          <p:nvPr/>
        </p:nvPicPr>
        <p:blipFill>
          <a:blip r:embed="rId3"/>
          <a:stretch>
            <a:fillRect/>
          </a:stretch>
        </p:blipFill>
        <p:spPr>
          <a:xfrm>
            <a:off x="609600" y="1566862"/>
            <a:ext cx="10972800" cy="3724275"/>
          </a:xfrm>
          <a:prstGeom prst="rect">
            <a:avLst/>
          </a:prstGeom>
        </p:spPr>
      </p:pic>
      <p:pic>
        <p:nvPicPr>
          <p:cNvPr id="7" name="Рисунок 6"/>
          <p:cNvPicPr>
            <a:picLocks noChangeAspect="1"/>
          </p:cNvPicPr>
          <p:nvPr/>
        </p:nvPicPr>
        <p:blipFill>
          <a:blip r:embed="rId4"/>
          <a:stretch>
            <a:fillRect/>
          </a:stretch>
        </p:blipFill>
        <p:spPr>
          <a:xfrm>
            <a:off x="1647825" y="1781175"/>
            <a:ext cx="8896350" cy="3295650"/>
          </a:xfrm>
          <a:prstGeom prst="rect">
            <a:avLst/>
          </a:prstGeom>
        </p:spPr>
      </p:pic>
    </p:spTree>
    <p:extLst>
      <p:ext uri="{BB962C8B-B14F-4D97-AF65-F5344CB8AC3E}">
        <p14:creationId xmlns:p14="http://schemas.microsoft.com/office/powerpoint/2010/main" val="355931393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2700"/>
            <a:ext cx="10515600" cy="1325563"/>
          </a:xfrm>
        </p:spPr>
        <p:txBody>
          <a:bodyPr/>
          <a:lstStyle/>
          <a:p>
            <a:pPr algn="ctr"/>
            <a:r>
              <a:rPr lang="ru-RU" b="1" dirty="0" smtClean="0"/>
              <a:t>Статистика </a:t>
            </a:r>
            <a:r>
              <a:rPr lang="en-US" b="1" dirty="0" err="1" smtClean="0"/>
              <a:t>iDatalabs</a:t>
            </a:r>
            <a:r>
              <a:rPr lang="en-US" b="1" dirty="0" smtClean="0"/>
              <a:t>. </a:t>
            </a:r>
            <a:br>
              <a:rPr lang="en-US" b="1" dirty="0" smtClean="0"/>
            </a:br>
            <a:r>
              <a:rPr lang="en-US" b="1" dirty="0" smtClean="0"/>
              <a:t>WSO2</a:t>
            </a:r>
            <a:endParaRPr lang="ru-RU" b="1" dirty="0"/>
          </a:p>
        </p:txBody>
      </p:sp>
      <p:pic>
        <p:nvPicPr>
          <p:cNvPr id="3" name="Рисунок 2"/>
          <p:cNvPicPr>
            <a:picLocks noChangeAspect="1"/>
          </p:cNvPicPr>
          <p:nvPr/>
        </p:nvPicPr>
        <p:blipFill>
          <a:blip r:embed="rId3"/>
          <a:stretch>
            <a:fillRect/>
          </a:stretch>
        </p:blipFill>
        <p:spPr>
          <a:xfrm>
            <a:off x="1060991" y="1716578"/>
            <a:ext cx="10070017" cy="3462251"/>
          </a:xfrm>
          <a:prstGeom prst="rect">
            <a:avLst/>
          </a:prstGeom>
        </p:spPr>
      </p:pic>
      <p:pic>
        <p:nvPicPr>
          <p:cNvPr id="4" name="Рисунок 3"/>
          <p:cNvPicPr>
            <a:picLocks noChangeAspect="1"/>
          </p:cNvPicPr>
          <p:nvPr/>
        </p:nvPicPr>
        <p:blipFill>
          <a:blip r:embed="rId4"/>
          <a:stretch>
            <a:fillRect/>
          </a:stretch>
        </p:blipFill>
        <p:spPr>
          <a:xfrm>
            <a:off x="1614487" y="1562100"/>
            <a:ext cx="8963025" cy="3733800"/>
          </a:xfrm>
          <a:prstGeom prst="rect">
            <a:avLst/>
          </a:prstGeom>
        </p:spPr>
      </p:pic>
    </p:spTree>
    <p:extLst>
      <p:ext uri="{BB962C8B-B14F-4D97-AF65-F5344CB8AC3E}">
        <p14:creationId xmlns:p14="http://schemas.microsoft.com/office/powerpoint/2010/main" val="111015394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3"/>
                                        </p:tgtEl>
                                      </p:cBhvr>
                                    </p:animEffect>
                                    <p:anim calcmode="lin" valueType="num">
                                      <p:cBhvr>
                                        <p:cTn id="7" dur="1000"/>
                                        <p:tgtEl>
                                          <p:spTgt spid="3"/>
                                        </p:tgtEl>
                                        <p:attrNameLst>
                                          <p:attrName>ppt_x</p:attrName>
                                        </p:attrNameLst>
                                      </p:cBhvr>
                                      <p:tavLst>
                                        <p:tav tm="0">
                                          <p:val>
                                            <p:strVal val="ppt_x"/>
                                          </p:val>
                                        </p:tav>
                                        <p:tav tm="100000">
                                          <p:val>
                                            <p:strVal val="ppt_x"/>
                                          </p:val>
                                        </p:tav>
                                      </p:tavLst>
                                    </p:anim>
                                    <p:anim calcmode="lin" valueType="num">
                                      <p:cBhvr>
                                        <p:cTn id="8" dur="1000"/>
                                        <p:tgtEl>
                                          <p:spTgt spid="3"/>
                                        </p:tgtEl>
                                        <p:attrNameLst>
                                          <p:attrName>ppt_y</p:attrName>
                                        </p:attrNameLst>
                                      </p:cBhvr>
                                      <p:tavLst>
                                        <p:tav tm="0">
                                          <p:val>
                                            <p:strVal val="ppt_y"/>
                                          </p:val>
                                        </p:tav>
                                        <p:tav tm="100000">
                                          <p:val>
                                            <p:strVal val="ppt_y+.1"/>
                                          </p:val>
                                        </p:tav>
                                      </p:tavLst>
                                    </p:anim>
                                    <p:set>
                                      <p:cBhvr>
                                        <p:cTn id="9" dur="1" fill="hold">
                                          <p:stCondLst>
                                            <p:cond delay="999"/>
                                          </p:stCondLst>
                                        </p:cTn>
                                        <p:tgtEl>
                                          <p:spTgt spid="3"/>
                                        </p:tgtEl>
                                        <p:attrNameLst>
                                          <p:attrName>style.visibility</p:attrName>
                                        </p:attrNameLst>
                                      </p:cBhvr>
                                      <p:to>
                                        <p:strVal val="hidden"/>
                                      </p:to>
                                    </p:set>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2700"/>
            <a:ext cx="10515600" cy="1325563"/>
          </a:xfrm>
        </p:spPr>
        <p:txBody>
          <a:bodyPr>
            <a:normAutofit/>
          </a:bodyPr>
          <a:lstStyle/>
          <a:p>
            <a:pPr algn="ctr"/>
            <a:r>
              <a:rPr lang="ru-RU" b="1" dirty="0" smtClean="0"/>
              <a:t>Статистика </a:t>
            </a:r>
            <a:r>
              <a:rPr lang="en-US" b="1" dirty="0" err="1" smtClean="0"/>
              <a:t>iDatalabs</a:t>
            </a:r>
            <a:r>
              <a:rPr lang="en-US" b="1" dirty="0" smtClean="0"/>
              <a:t>. </a:t>
            </a:r>
            <a:br>
              <a:rPr lang="en-US" b="1" dirty="0" smtClean="0"/>
            </a:br>
            <a:r>
              <a:rPr lang="en-US" b="1" dirty="0" err="1" smtClean="0"/>
              <a:t>Mulesoft</a:t>
            </a:r>
            <a:endParaRPr lang="ru-RU" b="1" dirty="0"/>
          </a:p>
        </p:txBody>
      </p:sp>
      <p:pic>
        <p:nvPicPr>
          <p:cNvPr id="5" name="Рисунок 4"/>
          <p:cNvPicPr>
            <a:picLocks noChangeAspect="1"/>
          </p:cNvPicPr>
          <p:nvPr/>
        </p:nvPicPr>
        <p:blipFill>
          <a:blip r:embed="rId3"/>
          <a:stretch>
            <a:fillRect/>
          </a:stretch>
        </p:blipFill>
        <p:spPr>
          <a:xfrm>
            <a:off x="1337817" y="1924049"/>
            <a:ext cx="9454440" cy="3229841"/>
          </a:xfrm>
          <a:prstGeom prst="rect">
            <a:avLst/>
          </a:prstGeom>
        </p:spPr>
      </p:pic>
      <p:pic>
        <p:nvPicPr>
          <p:cNvPr id="6" name="Рисунок 5"/>
          <p:cNvPicPr>
            <a:picLocks noChangeAspect="1"/>
          </p:cNvPicPr>
          <p:nvPr/>
        </p:nvPicPr>
        <p:blipFill>
          <a:blip r:embed="rId4"/>
          <a:stretch>
            <a:fillRect/>
          </a:stretch>
        </p:blipFill>
        <p:spPr>
          <a:xfrm>
            <a:off x="1647825" y="1850707"/>
            <a:ext cx="8896350" cy="3705225"/>
          </a:xfrm>
          <a:prstGeom prst="rect">
            <a:avLst/>
          </a:prstGeom>
        </p:spPr>
      </p:pic>
    </p:spTree>
    <p:extLst>
      <p:ext uri="{BB962C8B-B14F-4D97-AF65-F5344CB8AC3E}">
        <p14:creationId xmlns:p14="http://schemas.microsoft.com/office/powerpoint/2010/main" val="65735726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Объект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579" y="68610"/>
            <a:ext cx="3108703" cy="1499492"/>
          </a:xfrm>
        </p:spPr>
      </p:pic>
      <p:sp>
        <p:nvSpPr>
          <p:cNvPr id="4" name="AutoShape 2" descr="&amp;Kcy;&amp;acy;&amp;rcy;&amp;tcy;&amp;icy;&amp;ncy;&amp;kcy;&amp;icy; &amp;pcy;&amp;ocy; &amp;zcy;&amp;acy;&amp;pcy;&amp;rcy;&amp;ocy;&amp;scy;&amp;ucy; osgi"/>
          <p:cNvSpPr>
            <a:spLocks noGrp="1" noChangeAspect="1" noChangeArrowheads="1"/>
          </p:cNvSpPr>
          <p:nvPr>
            <p:ph type="title"/>
          </p:nvPr>
        </p:nvSpPr>
        <p:spPr bwMode="auto">
          <a:xfrm>
            <a:off x="3208712" y="22225"/>
            <a:ext cx="8145087" cy="13255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r>
              <a:rPr lang="en-US" b="1" dirty="0" err="1" smtClean="0"/>
              <a:t>OSGi</a:t>
            </a:r>
            <a:r>
              <a:rPr lang="en-US" b="1" dirty="0" smtClean="0"/>
              <a:t> </a:t>
            </a:r>
            <a:br>
              <a:rPr lang="en-US" b="1" dirty="0" smtClean="0"/>
            </a:br>
            <a:r>
              <a:rPr lang="en-US" dirty="0" smtClean="0"/>
              <a:t>(Open Services Gateway Initiative)</a:t>
            </a:r>
            <a:endParaRPr lang="ru-RU" dirty="0"/>
          </a:p>
        </p:txBody>
      </p:sp>
      <p:sp>
        <p:nvSpPr>
          <p:cNvPr id="7" name="Прямоугольник 6"/>
          <p:cNvSpPr/>
          <p:nvPr/>
        </p:nvSpPr>
        <p:spPr>
          <a:xfrm>
            <a:off x="1026367" y="1956966"/>
            <a:ext cx="10030409" cy="3139321"/>
          </a:xfrm>
          <a:prstGeom prst="rect">
            <a:avLst/>
          </a:prstGeom>
        </p:spPr>
        <p:txBody>
          <a:bodyPr wrap="square">
            <a:spAutoFit/>
          </a:bodyPr>
          <a:lstStyle/>
          <a:p>
            <a:pPr algn="just"/>
            <a:r>
              <a:rPr lang="ru-RU" dirty="0" smtClean="0"/>
              <a:t>Спецификация динамической модульной системы и сервисной платформы для </a:t>
            </a:r>
            <a:r>
              <a:rPr lang="ru-RU" dirty="0" err="1" smtClean="0"/>
              <a:t>Java</a:t>
            </a:r>
            <a:r>
              <a:rPr lang="ru-RU" dirty="0" smtClean="0"/>
              <a:t>-приложений, разрабатываемая консорциумом </a:t>
            </a:r>
            <a:r>
              <a:rPr lang="ru-RU" dirty="0" err="1" smtClean="0"/>
              <a:t>OSGi</a:t>
            </a:r>
            <a:r>
              <a:rPr lang="ru-RU" dirty="0" smtClean="0"/>
              <a:t> </a:t>
            </a:r>
            <a:r>
              <a:rPr lang="ru-RU" dirty="0" err="1" smtClean="0"/>
              <a:t>Alliance</a:t>
            </a:r>
            <a:r>
              <a:rPr lang="ru-RU" dirty="0" smtClean="0"/>
              <a:t>. </a:t>
            </a:r>
          </a:p>
          <a:p>
            <a:pPr algn="just"/>
            <a:endParaRPr lang="ru-RU" dirty="0"/>
          </a:p>
          <a:p>
            <a:pPr algn="just"/>
            <a:r>
              <a:rPr lang="ru-RU" dirty="0" smtClean="0"/>
              <a:t>Спецификации дают модель для построения приложения из компонентов, связанных вместе посредством сервисов. Суть заключается в возможности </a:t>
            </a:r>
            <a:r>
              <a:rPr lang="ru-RU" dirty="0" err="1" smtClean="0"/>
              <a:t>переинсталлировать</a:t>
            </a:r>
            <a:r>
              <a:rPr lang="ru-RU" dirty="0" smtClean="0"/>
              <a:t> динамически компоненты и составные части приложения без необходимости останавливать и перезапускать его. </a:t>
            </a:r>
          </a:p>
          <a:p>
            <a:endParaRPr lang="ru-RU" dirty="0" smtClean="0"/>
          </a:p>
          <a:p>
            <a:pPr algn="just"/>
            <a:r>
              <a:rPr lang="ru-RU" dirty="0" smtClean="0"/>
              <a:t>Круг применений данной спецификации довольно широк: изначально разрабатывалась для создания встроенных систем (в частности, для автомобилей BMW, также в разработке спецификации активно участвует </a:t>
            </a:r>
            <a:r>
              <a:rPr lang="ru-RU" dirty="0" err="1" smtClean="0"/>
              <a:t>Siemens</a:t>
            </a:r>
            <a:r>
              <a:rPr lang="ru-RU" dirty="0" smtClean="0"/>
              <a:t>), но сейчас на базе </a:t>
            </a:r>
            <a:r>
              <a:rPr lang="ru-RU" dirty="0" err="1" smtClean="0"/>
              <a:t>OSGi</a:t>
            </a:r>
            <a:r>
              <a:rPr lang="ru-RU" dirty="0" smtClean="0"/>
              <a:t> строят многофункциональные автономные настольные приложения (например, </a:t>
            </a:r>
            <a:r>
              <a:rPr lang="ru-RU" dirty="0" err="1" smtClean="0"/>
              <a:t>Eclipse</a:t>
            </a:r>
            <a:r>
              <a:rPr lang="ru-RU" dirty="0" smtClean="0"/>
              <a:t> SDK) и корпоративные системы. </a:t>
            </a:r>
          </a:p>
        </p:txBody>
      </p:sp>
    </p:spTree>
    <p:extLst>
      <p:ext uri="{BB962C8B-B14F-4D97-AF65-F5344CB8AC3E}">
        <p14:creationId xmlns:p14="http://schemas.microsoft.com/office/powerpoint/2010/main" val="305023152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Объект 2"/>
          <p:cNvSpPr txBox="1">
            <a:spLocks/>
          </p:cNvSpPr>
          <p:nvPr/>
        </p:nvSpPr>
        <p:spPr>
          <a:xfrm>
            <a:off x="1460962" y="4890762"/>
            <a:ext cx="2834813" cy="48013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WSO2 ESB</a:t>
            </a:r>
            <a:endParaRPr lang="ru-RU" dirty="0"/>
          </a:p>
        </p:txBody>
      </p:sp>
      <p:sp>
        <p:nvSpPr>
          <p:cNvPr id="12" name="Объект 2"/>
          <p:cNvSpPr txBox="1">
            <a:spLocks/>
          </p:cNvSpPr>
          <p:nvPr/>
        </p:nvSpPr>
        <p:spPr>
          <a:xfrm>
            <a:off x="1460962" y="3903931"/>
            <a:ext cx="3398347" cy="48013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MuleESB</a:t>
            </a:r>
            <a:endParaRPr lang="ru-RU" dirty="0"/>
          </a:p>
        </p:txBody>
      </p:sp>
      <p:sp>
        <p:nvSpPr>
          <p:cNvPr id="11" name="Объект 2"/>
          <p:cNvSpPr txBox="1">
            <a:spLocks/>
          </p:cNvSpPr>
          <p:nvPr/>
        </p:nvSpPr>
        <p:spPr>
          <a:xfrm>
            <a:off x="1487978" y="2902233"/>
            <a:ext cx="3398347" cy="48013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smtClean="0"/>
              <a:t>OpenESB</a:t>
            </a:r>
            <a:endParaRPr lang="ru-RU" dirty="0"/>
          </a:p>
        </p:txBody>
      </p:sp>
      <p:sp>
        <p:nvSpPr>
          <p:cNvPr id="2" name="Заголовок 1"/>
          <p:cNvSpPr>
            <a:spLocks noGrp="1"/>
          </p:cNvSpPr>
          <p:nvPr>
            <p:ph type="title"/>
          </p:nvPr>
        </p:nvSpPr>
        <p:spPr>
          <a:xfrm>
            <a:off x="838200" y="3175"/>
            <a:ext cx="10515600" cy="1325563"/>
          </a:xfrm>
        </p:spPr>
        <p:txBody>
          <a:bodyPr/>
          <a:lstStyle/>
          <a:p>
            <a:pPr algn="ctr"/>
            <a:r>
              <a:rPr lang="en-US" b="1" dirty="0" smtClean="0"/>
              <a:t>Open Source ESB Projects </a:t>
            </a:r>
            <a:endParaRPr lang="ru-RU" dirty="0"/>
          </a:p>
        </p:txBody>
      </p:sp>
      <p:sp>
        <p:nvSpPr>
          <p:cNvPr id="3" name="Объект 2"/>
          <p:cNvSpPr>
            <a:spLocks noGrp="1"/>
          </p:cNvSpPr>
          <p:nvPr>
            <p:ph idx="1"/>
          </p:nvPr>
        </p:nvSpPr>
        <p:spPr>
          <a:xfrm>
            <a:off x="1449878" y="1825625"/>
            <a:ext cx="3398347" cy="480131"/>
          </a:xfrm>
        </p:spPr>
        <p:txBody>
          <a:bodyPr wrap="square">
            <a:spAutoFit/>
          </a:bodyPr>
          <a:lstStyle/>
          <a:p>
            <a:r>
              <a:rPr lang="en-US" dirty="0" smtClean="0"/>
              <a:t>Apache </a:t>
            </a:r>
            <a:r>
              <a:rPr lang="en-US" dirty="0" err="1" smtClean="0"/>
              <a:t>ServiceMix</a:t>
            </a:r>
            <a:endParaRPr lang="ru-RU" dirty="0"/>
          </a:p>
        </p:txBody>
      </p:sp>
      <p:sp>
        <p:nvSpPr>
          <p:cNvPr id="4" name="Прямоугольник 3"/>
          <p:cNvSpPr/>
          <p:nvPr/>
        </p:nvSpPr>
        <p:spPr>
          <a:xfrm>
            <a:off x="4735484" y="1447049"/>
            <a:ext cx="6902334" cy="1477328"/>
          </a:xfrm>
          <a:prstGeom prst="rect">
            <a:avLst/>
          </a:prstGeom>
        </p:spPr>
        <p:txBody>
          <a:bodyPr wrap="square">
            <a:spAutoFit/>
          </a:bodyPr>
          <a:lstStyle/>
          <a:p>
            <a:pPr algn="just"/>
            <a:r>
              <a:rPr lang="ru-RU" dirty="0" smtClean="0"/>
              <a:t>Базируется на </a:t>
            </a:r>
            <a:r>
              <a:rPr lang="en-US" dirty="0" err="1" smtClean="0"/>
              <a:t>OSGi</a:t>
            </a:r>
            <a:r>
              <a:rPr lang="ru-RU" dirty="0" smtClean="0"/>
              <a:t>. </a:t>
            </a:r>
          </a:p>
          <a:p>
            <a:pPr algn="just"/>
            <a:r>
              <a:rPr lang="ru-RU" dirty="0" smtClean="0"/>
              <a:t>Использует</a:t>
            </a:r>
            <a:r>
              <a:rPr lang="en-US" dirty="0" smtClean="0"/>
              <a:t> JBI </a:t>
            </a:r>
            <a:r>
              <a:rPr lang="ru-RU" dirty="0" smtClean="0"/>
              <a:t>стандарт который </a:t>
            </a:r>
            <a:r>
              <a:rPr lang="ru-RU" dirty="0" err="1" smtClean="0"/>
              <a:t>поддерживет</a:t>
            </a:r>
            <a:r>
              <a:rPr lang="ru-RU" dirty="0" smtClean="0"/>
              <a:t> компоненты: </a:t>
            </a:r>
            <a:r>
              <a:rPr lang="en-US" dirty="0" smtClean="0"/>
              <a:t>JMS, BPEL, Web service, </a:t>
            </a:r>
            <a:r>
              <a:rPr lang="ru-RU" dirty="0" smtClean="0"/>
              <a:t>и </a:t>
            </a:r>
            <a:r>
              <a:rPr lang="en-US" dirty="0" smtClean="0"/>
              <a:t>Camel. </a:t>
            </a:r>
          </a:p>
          <a:p>
            <a:pPr algn="just"/>
            <a:r>
              <a:rPr lang="en-US" dirty="0" smtClean="0"/>
              <a:t>Camel </a:t>
            </a:r>
            <a:r>
              <a:rPr lang="ru-RU" dirty="0" smtClean="0"/>
              <a:t>и</a:t>
            </a:r>
            <a:r>
              <a:rPr lang="en-US" dirty="0" smtClean="0"/>
              <a:t> Spring Framework</a:t>
            </a:r>
            <a:r>
              <a:rPr lang="ru-RU" dirty="0" smtClean="0"/>
              <a:t> составляют основу платформы</a:t>
            </a:r>
            <a:r>
              <a:rPr lang="en-US" dirty="0" smtClean="0"/>
              <a:t>. </a:t>
            </a:r>
          </a:p>
          <a:p>
            <a:pPr algn="just"/>
            <a:r>
              <a:rPr lang="en-US" dirty="0" smtClean="0"/>
              <a:t>FUSE ESB </a:t>
            </a:r>
            <a:r>
              <a:rPr lang="ru-RU" dirty="0" smtClean="0"/>
              <a:t>еще одна фишка </a:t>
            </a:r>
            <a:r>
              <a:rPr lang="en-US" dirty="0" smtClean="0"/>
              <a:t>Apache </a:t>
            </a:r>
            <a:r>
              <a:rPr lang="en-US" dirty="0" err="1" smtClean="0"/>
              <a:t>ServiceMix</a:t>
            </a:r>
            <a:r>
              <a:rPr lang="en-US" dirty="0" smtClean="0"/>
              <a:t>.</a:t>
            </a:r>
            <a:endParaRPr lang="ru-RU" dirty="0"/>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698" y="1707320"/>
            <a:ext cx="1428750" cy="666750"/>
          </a:xfrm>
          <a:prstGeom prst="rect">
            <a:avLst/>
          </a:prstGeom>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26" y="2789200"/>
            <a:ext cx="1484689" cy="659862"/>
          </a:xfrm>
          <a:prstGeom prst="rect">
            <a:avLst/>
          </a:prstGeom>
        </p:spPr>
      </p:pic>
      <p:sp>
        <p:nvSpPr>
          <p:cNvPr id="7" name="Прямоугольник 6"/>
          <p:cNvSpPr/>
          <p:nvPr/>
        </p:nvSpPr>
        <p:spPr>
          <a:xfrm>
            <a:off x="4726390" y="2518966"/>
            <a:ext cx="6902334" cy="1200329"/>
          </a:xfrm>
          <a:prstGeom prst="rect">
            <a:avLst/>
          </a:prstGeom>
        </p:spPr>
        <p:txBody>
          <a:bodyPr wrap="square">
            <a:spAutoFit/>
          </a:bodyPr>
          <a:lstStyle/>
          <a:p>
            <a:r>
              <a:rPr lang="en-US" dirty="0" err="1" smtClean="0"/>
              <a:t>OpenESB</a:t>
            </a:r>
            <a:r>
              <a:rPr lang="en-US" dirty="0" smtClean="0"/>
              <a:t> </a:t>
            </a:r>
            <a:r>
              <a:rPr lang="ru-RU" dirty="0" smtClean="0"/>
              <a:t>так же базируется на стандарте</a:t>
            </a:r>
            <a:r>
              <a:rPr lang="en-US" dirty="0" smtClean="0"/>
              <a:t> </a:t>
            </a:r>
            <a:r>
              <a:rPr lang="en-US" dirty="0" err="1" smtClean="0"/>
              <a:t>OSGi</a:t>
            </a:r>
            <a:r>
              <a:rPr lang="en-US" dirty="0" smtClean="0"/>
              <a:t>.</a:t>
            </a:r>
          </a:p>
          <a:p>
            <a:r>
              <a:rPr lang="en-US" dirty="0" err="1" smtClean="0"/>
              <a:t>OpenESB</a:t>
            </a:r>
            <a:r>
              <a:rPr lang="ru-RU" dirty="0" smtClean="0"/>
              <a:t> имеет низкий порог входа и поддержка графической </a:t>
            </a:r>
            <a:r>
              <a:rPr lang="en-US" dirty="0" smtClean="0"/>
              <a:t>IDE</a:t>
            </a:r>
            <a:r>
              <a:rPr lang="ru-RU" dirty="0" smtClean="0"/>
              <a:t>. </a:t>
            </a:r>
          </a:p>
          <a:p>
            <a:pPr algn="just"/>
            <a:r>
              <a:rPr lang="ru-RU" dirty="0" smtClean="0"/>
              <a:t>Фишкой </a:t>
            </a:r>
            <a:r>
              <a:rPr lang="en-US" dirty="0" err="1" smtClean="0"/>
              <a:t>OpenESB</a:t>
            </a:r>
            <a:r>
              <a:rPr lang="en-US" dirty="0" smtClean="0"/>
              <a:t> </a:t>
            </a:r>
            <a:r>
              <a:rPr lang="ru-RU" dirty="0" smtClean="0"/>
              <a:t>является набор инструментов</a:t>
            </a:r>
            <a:r>
              <a:rPr lang="ru-RU" dirty="0"/>
              <a:t>:</a:t>
            </a:r>
            <a:r>
              <a:rPr lang="en-US" dirty="0" smtClean="0"/>
              <a:t> WSDL </a:t>
            </a:r>
            <a:r>
              <a:rPr lang="ru-RU" dirty="0" smtClean="0"/>
              <a:t>и редактор схем</a:t>
            </a:r>
            <a:r>
              <a:rPr lang="en-US" dirty="0" smtClean="0"/>
              <a:t>, JPI </a:t>
            </a:r>
            <a:r>
              <a:rPr lang="ru-RU" dirty="0" smtClean="0"/>
              <a:t>менеджер</a:t>
            </a:r>
            <a:r>
              <a:rPr lang="en-US" dirty="0" smtClean="0"/>
              <a:t> </a:t>
            </a:r>
            <a:r>
              <a:rPr lang="ru-RU" dirty="0" smtClean="0"/>
              <a:t>и</a:t>
            </a:r>
            <a:r>
              <a:rPr lang="en-US" dirty="0" smtClean="0"/>
              <a:t> Ant</a:t>
            </a:r>
            <a:r>
              <a:rPr lang="ru-RU" dirty="0" smtClean="0"/>
              <a:t>, который работает в фоне</a:t>
            </a:r>
            <a:r>
              <a:rPr lang="en-US" dirty="0" smtClean="0"/>
              <a:t>. </a:t>
            </a:r>
            <a:endParaRPr lang="en-US" dirty="0"/>
          </a:p>
        </p:txBody>
      </p:sp>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694" y="3898741"/>
            <a:ext cx="1487321" cy="435120"/>
          </a:xfrm>
          <a:prstGeom prst="rect">
            <a:avLst/>
          </a:prstGeom>
        </p:spPr>
      </p:pic>
      <p:sp>
        <p:nvSpPr>
          <p:cNvPr id="9" name="Прямоугольник 8"/>
          <p:cNvSpPr/>
          <p:nvPr/>
        </p:nvSpPr>
        <p:spPr>
          <a:xfrm>
            <a:off x="4717296" y="3170894"/>
            <a:ext cx="6893240" cy="1477328"/>
          </a:xfrm>
          <a:prstGeom prst="rect">
            <a:avLst/>
          </a:prstGeom>
          <a:noFill/>
        </p:spPr>
        <p:txBody>
          <a:bodyPr wrap="square">
            <a:spAutoFit/>
          </a:bodyPr>
          <a:lstStyle/>
          <a:p>
            <a:pPr algn="just"/>
            <a:r>
              <a:rPr lang="en-US" dirty="0" err="1" smtClean="0"/>
              <a:t>MuleESB</a:t>
            </a:r>
            <a:r>
              <a:rPr lang="ru-RU" dirty="0" smtClean="0"/>
              <a:t> легка в конфигурации</a:t>
            </a:r>
            <a:r>
              <a:rPr lang="en-US" dirty="0" smtClean="0"/>
              <a:t>,</a:t>
            </a:r>
            <a:r>
              <a:rPr lang="uk-UA" dirty="0" smtClean="0"/>
              <a:t> с</a:t>
            </a:r>
            <a:r>
              <a:rPr lang="en-US" dirty="0" smtClean="0"/>
              <a:t> </a:t>
            </a:r>
            <a:r>
              <a:rPr lang="uk-UA" dirty="0" err="1" smtClean="0"/>
              <a:t>большим</a:t>
            </a:r>
            <a:r>
              <a:rPr lang="uk-UA" dirty="0" smtClean="0"/>
              <a:t> </a:t>
            </a:r>
            <a:r>
              <a:rPr lang="uk-UA" dirty="0" err="1" smtClean="0"/>
              <a:t>количеством</a:t>
            </a:r>
            <a:r>
              <a:rPr lang="uk-UA" dirty="0" smtClean="0"/>
              <a:t> </a:t>
            </a:r>
            <a:r>
              <a:rPr lang="uk-UA" dirty="0" err="1" smtClean="0"/>
              <a:t>плагинов</a:t>
            </a:r>
            <a:r>
              <a:rPr lang="uk-UA" dirty="0" smtClean="0"/>
              <a:t> и </a:t>
            </a:r>
            <a:r>
              <a:rPr lang="uk-UA" dirty="0" err="1" smtClean="0"/>
              <a:t>очень</a:t>
            </a:r>
            <a:r>
              <a:rPr lang="uk-UA" dirty="0" smtClean="0"/>
              <a:t> </a:t>
            </a:r>
            <a:r>
              <a:rPr lang="uk-UA" dirty="0" err="1" smtClean="0"/>
              <a:t>гибкая</a:t>
            </a:r>
            <a:r>
              <a:rPr lang="en-US" dirty="0" smtClean="0"/>
              <a:t>. </a:t>
            </a:r>
            <a:endParaRPr lang="ru-RU" dirty="0" smtClean="0"/>
          </a:p>
          <a:p>
            <a:pPr algn="just"/>
            <a:r>
              <a:rPr lang="ru-RU" dirty="0" smtClean="0"/>
              <a:t>Содержит мощный набор</a:t>
            </a:r>
            <a:r>
              <a:rPr lang="en-US" dirty="0" smtClean="0"/>
              <a:t> XML </a:t>
            </a:r>
            <a:r>
              <a:rPr lang="ru-RU" dirty="0" smtClean="0"/>
              <a:t>схем</a:t>
            </a:r>
            <a:r>
              <a:rPr lang="en-US" dirty="0" smtClean="0"/>
              <a:t>. </a:t>
            </a:r>
            <a:endParaRPr lang="ru-RU" dirty="0" smtClean="0"/>
          </a:p>
          <a:p>
            <a:pPr algn="just"/>
            <a:r>
              <a:rPr lang="ru-RU" dirty="0" smtClean="0"/>
              <a:t>Содержит</a:t>
            </a:r>
            <a:r>
              <a:rPr lang="en-US" dirty="0" smtClean="0"/>
              <a:t> </a:t>
            </a:r>
            <a:r>
              <a:rPr lang="ru-RU" dirty="0" smtClean="0"/>
              <a:t>много</a:t>
            </a:r>
            <a:r>
              <a:rPr lang="en-US" dirty="0" smtClean="0"/>
              <a:t> </a:t>
            </a:r>
            <a:r>
              <a:rPr lang="ru-RU" dirty="0" smtClean="0"/>
              <a:t>коннекторов</a:t>
            </a:r>
            <a:r>
              <a:rPr lang="en-US" dirty="0" smtClean="0"/>
              <a:t>, </a:t>
            </a:r>
            <a:r>
              <a:rPr lang="ru-RU" dirty="0" smtClean="0"/>
              <a:t>маршрутизаторов</a:t>
            </a:r>
            <a:r>
              <a:rPr lang="en-US" dirty="0" smtClean="0"/>
              <a:t>, </a:t>
            </a:r>
            <a:r>
              <a:rPr lang="ru-RU" dirty="0" smtClean="0"/>
              <a:t>и опций для преобразования прямо из коробки</a:t>
            </a:r>
            <a:r>
              <a:rPr lang="en-US" dirty="0" smtClean="0"/>
              <a:t>. </a:t>
            </a:r>
            <a:endParaRPr lang="ru-RU" dirty="0"/>
          </a:p>
        </p:txBody>
      </p:sp>
      <p:pic>
        <p:nvPicPr>
          <p:cNvPr id="10" name="Рисунок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415" y="4802475"/>
            <a:ext cx="1371600" cy="638175"/>
          </a:xfrm>
          <a:prstGeom prst="rect">
            <a:avLst/>
          </a:prstGeom>
          <a:solidFill>
            <a:schemeClr val="bg1"/>
          </a:solidFill>
        </p:spPr>
      </p:pic>
      <p:sp>
        <p:nvSpPr>
          <p:cNvPr id="14" name="Прямоугольник 13"/>
          <p:cNvSpPr/>
          <p:nvPr/>
        </p:nvSpPr>
        <p:spPr>
          <a:xfrm>
            <a:off x="4699107" y="4102562"/>
            <a:ext cx="6833529" cy="2031325"/>
          </a:xfrm>
          <a:prstGeom prst="rect">
            <a:avLst/>
          </a:prstGeom>
        </p:spPr>
        <p:txBody>
          <a:bodyPr wrap="square">
            <a:spAutoFit/>
          </a:bodyPr>
          <a:lstStyle/>
          <a:p>
            <a:r>
              <a:rPr lang="en-US" dirty="0" smtClean="0"/>
              <a:t>WSO2</a:t>
            </a:r>
            <a:r>
              <a:rPr lang="ru-RU" dirty="0" smtClean="0"/>
              <a:t> фокусируется на </a:t>
            </a:r>
            <a:r>
              <a:rPr lang="en-US" dirty="0" smtClean="0"/>
              <a:t>Web </a:t>
            </a:r>
            <a:r>
              <a:rPr lang="ru-RU" dirty="0" smtClean="0"/>
              <a:t>стандартах</a:t>
            </a:r>
            <a:r>
              <a:rPr lang="en-US" dirty="0" smtClean="0"/>
              <a:t>. </a:t>
            </a:r>
            <a:endParaRPr lang="ru-RU" dirty="0" smtClean="0"/>
          </a:p>
          <a:p>
            <a:r>
              <a:rPr lang="en-US" dirty="0" smtClean="0"/>
              <a:t>WSO2 ESB </a:t>
            </a:r>
            <a:r>
              <a:rPr lang="ru-RU" dirty="0" smtClean="0"/>
              <a:t>использует</a:t>
            </a:r>
            <a:r>
              <a:rPr lang="en-US" dirty="0" smtClean="0"/>
              <a:t> Apache Synapse, </a:t>
            </a:r>
            <a:r>
              <a:rPr lang="ru-RU" dirty="0" smtClean="0"/>
              <a:t>сервис, который фокусируется на быстрой обработке </a:t>
            </a:r>
            <a:r>
              <a:rPr lang="en-US" dirty="0" smtClean="0"/>
              <a:t>XML </a:t>
            </a:r>
            <a:r>
              <a:rPr lang="ru-RU" dirty="0" smtClean="0"/>
              <a:t>и использует преимущества неблокируемого</a:t>
            </a:r>
            <a:r>
              <a:rPr lang="en-US" dirty="0" smtClean="0"/>
              <a:t> http://s </a:t>
            </a:r>
            <a:r>
              <a:rPr lang="ru-RU" dirty="0" smtClean="0"/>
              <a:t>транспорта. Позволяет</a:t>
            </a:r>
            <a:r>
              <a:rPr lang="en-US" dirty="0" smtClean="0"/>
              <a:t> </a:t>
            </a:r>
            <a:r>
              <a:rPr lang="ru-RU" dirty="0" smtClean="0"/>
              <a:t>обрабатывать тысячи параллельных запросов</a:t>
            </a:r>
            <a:r>
              <a:rPr lang="en-US" dirty="0" smtClean="0"/>
              <a:t> </a:t>
            </a:r>
            <a:r>
              <a:rPr lang="ru-RU" dirty="0" smtClean="0"/>
              <a:t>при маленьком количестве используемых ресурсов и потоков</a:t>
            </a:r>
            <a:r>
              <a:rPr lang="en-US" dirty="0" smtClean="0"/>
              <a:t>. </a:t>
            </a:r>
            <a:endParaRPr lang="ru-RU" dirty="0" smtClean="0"/>
          </a:p>
          <a:p>
            <a:r>
              <a:rPr lang="ru-RU" dirty="0" smtClean="0"/>
              <a:t>Превосходная поддержка</a:t>
            </a:r>
            <a:r>
              <a:rPr lang="en-US" dirty="0" smtClean="0"/>
              <a:t> XML.</a:t>
            </a:r>
            <a:endParaRPr lang="ru-RU" dirty="0"/>
          </a:p>
        </p:txBody>
      </p:sp>
    </p:spTree>
    <p:extLst>
      <p:ext uri="{BB962C8B-B14F-4D97-AF65-F5344CB8AC3E}">
        <p14:creationId xmlns:p14="http://schemas.microsoft.com/office/powerpoint/2010/main" val="1613074831"/>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1" fill="hold" grpId="0" nodeType="after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1+#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42" presetClass="exit" presetSubtype="0" fill="hold" grpId="1" nodeType="withEffect">
                                  <p:stCondLst>
                                    <p:cond delay="0"/>
                                  </p:stCondLst>
                                  <p:childTnLst>
                                    <p:animEffect transition="out" filter="fade">
                                      <p:cBhvr>
                                        <p:cTn id="28" dur="1000"/>
                                        <p:tgtEl>
                                          <p:spTgt spid="4"/>
                                        </p:tgtEl>
                                      </p:cBhvr>
                                    </p:animEffect>
                                    <p:anim calcmode="lin" valueType="num">
                                      <p:cBhvr>
                                        <p:cTn id="29" dur="1000"/>
                                        <p:tgtEl>
                                          <p:spTgt spid="4"/>
                                        </p:tgtEl>
                                        <p:attrNameLst>
                                          <p:attrName>ppt_x</p:attrName>
                                        </p:attrNameLst>
                                      </p:cBhvr>
                                      <p:tavLst>
                                        <p:tav tm="0">
                                          <p:val>
                                            <p:strVal val="ppt_x"/>
                                          </p:val>
                                        </p:tav>
                                        <p:tav tm="100000">
                                          <p:val>
                                            <p:strVal val="ppt_x"/>
                                          </p:val>
                                        </p:tav>
                                      </p:tavLst>
                                    </p:anim>
                                    <p:anim calcmode="lin" valueType="num">
                                      <p:cBhvr>
                                        <p:cTn id="30" dur="1000"/>
                                        <p:tgtEl>
                                          <p:spTgt spid="4"/>
                                        </p:tgtEl>
                                        <p:attrNameLst>
                                          <p:attrName>ppt_y</p:attrName>
                                        </p:attrNameLst>
                                      </p:cBhvr>
                                      <p:tavLst>
                                        <p:tav tm="0">
                                          <p:val>
                                            <p:strVal val="ppt_y"/>
                                          </p:val>
                                        </p:tav>
                                        <p:tav tm="100000">
                                          <p:val>
                                            <p:strVal val="ppt_y+.1"/>
                                          </p:val>
                                        </p:tav>
                                      </p:tavLst>
                                    </p:anim>
                                    <p:set>
                                      <p:cBhvr>
                                        <p:cTn id="31" dur="1" fill="hold">
                                          <p:stCondLst>
                                            <p:cond delay="999"/>
                                          </p:stCondLst>
                                        </p:cTn>
                                        <p:tgtEl>
                                          <p:spTgt spid="4"/>
                                        </p:tgtEl>
                                        <p:attrNameLst>
                                          <p:attrName>style.visibility</p:attrName>
                                        </p:attrNameLst>
                                      </p:cBhvr>
                                      <p:to>
                                        <p:strVal val="hidden"/>
                                      </p:to>
                                    </p:set>
                                  </p:childTnLst>
                                </p:cTn>
                              </p:par>
                            </p:childTnLst>
                          </p:cTn>
                        </p:par>
                        <p:par>
                          <p:cTn id="32" fill="hold">
                            <p:stCondLst>
                              <p:cond delay="1000"/>
                            </p:stCondLst>
                            <p:childTnLst>
                              <p:par>
                                <p:cTn id="33" presetID="22" presetClass="entr" presetSubtype="1" fill="hold" grpId="0" nodeType="afterEffect">
                                  <p:stCondLst>
                                    <p:cond delay="50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1+#ppt_w/2"/>
                                          </p:val>
                                        </p:tav>
                                        <p:tav tm="100000">
                                          <p:val>
                                            <p:strVal val="#ppt_x"/>
                                          </p:val>
                                        </p:tav>
                                      </p:tavLst>
                                    </p:anim>
                                    <p:anim calcmode="lin" valueType="num">
                                      <p:cBhvr additive="base">
                                        <p:cTn id="41" dur="500" fill="hold"/>
                                        <p:tgtEl>
                                          <p:spTgt spid="8"/>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1+#ppt_w/2"/>
                                          </p:val>
                                        </p:tav>
                                        <p:tav tm="100000">
                                          <p:val>
                                            <p:strVal val="#ppt_x"/>
                                          </p:val>
                                        </p:tav>
                                      </p:tavLst>
                                    </p:anim>
                                    <p:anim calcmode="lin" valueType="num">
                                      <p:cBhvr additive="base">
                                        <p:cTn id="45" dur="500" fill="hold"/>
                                        <p:tgtEl>
                                          <p:spTgt spid="12"/>
                                        </p:tgtEl>
                                        <p:attrNameLst>
                                          <p:attrName>ppt_y</p:attrName>
                                        </p:attrNameLst>
                                      </p:cBhvr>
                                      <p:tavLst>
                                        <p:tav tm="0">
                                          <p:val>
                                            <p:strVal val="#ppt_y"/>
                                          </p:val>
                                        </p:tav>
                                        <p:tav tm="100000">
                                          <p:val>
                                            <p:strVal val="#ppt_y"/>
                                          </p:val>
                                        </p:tav>
                                      </p:tavLst>
                                    </p:anim>
                                  </p:childTnLst>
                                </p:cTn>
                              </p:par>
                              <p:par>
                                <p:cTn id="46" presetID="42" presetClass="exit" presetSubtype="0" fill="hold" grpId="1" nodeType="withEffect">
                                  <p:stCondLst>
                                    <p:cond delay="0"/>
                                  </p:stCondLst>
                                  <p:childTnLst>
                                    <p:animEffect transition="out" filter="fade">
                                      <p:cBhvr>
                                        <p:cTn id="47" dur="1000"/>
                                        <p:tgtEl>
                                          <p:spTgt spid="7"/>
                                        </p:tgtEl>
                                      </p:cBhvr>
                                    </p:animEffect>
                                    <p:anim calcmode="lin" valueType="num">
                                      <p:cBhvr>
                                        <p:cTn id="48" dur="1000"/>
                                        <p:tgtEl>
                                          <p:spTgt spid="7"/>
                                        </p:tgtEl>
                                        <p:attrNameLst>
                                          <p:attrName>ppt_x</p:attrName>
                                        </p:attrNameLst>
                                      </p:cBhvr>
                                      <p:tavLst>
                                        <p:tav tm="0">
                                          <p:val>
                                            <p:strVal val="ppt_x"/>
                                          </p:val>
                                        </p:tav>
                                        <p:tav tm="100000">
                                          <p:val>
                                            <p:strVal val="ppt_x"/>
                                          </p:val>
                                        </p:tav>
                                      </p:tavLst>
                                    </p:anim>
                                    <p:anim calcmode="lin" valueType="num">
                                      <p:cBhvr>
                                        <p:cTn id="49" dur="1000"/>
                                        <p:tgtEl>
                                          <p:spTgt spid="7"/>
                                        </p:tgtEl>
                                        <p:attrNameLst>
                                          <p:attrName>ppt_y</p:attrName>
                                        </p:attrNameLst>
                                      </p:cBhvr>
                                      <p:tavLst>
                                        <p:tav tm="0">
                                          <p:val>
                                            <p:strVal val="ppt_y"/>
                                          </p:val>
                                        </p:tav>
                                        <p:tav tm="100000">
                                          <p:val>
                                            <p:strVal val="ppt_y+.1"/>
                                          </p:val>
                                        </p:tav>
                                      </p:tavLst>
                                    </p:anim>
                                    <p:set>
                                      <p:cBhvr>
                                        <p:cTn id="50" dur="1" fill="hold">
                                          <p:stCondLst>
                                            <p:cond delay="999"/>
                                          </p:stCondLst>
                                        </p:cTn>
                                        <p:tgtEl>
                                          <p:spTgt spid="7"/>
                                        </p:tgtEl>
                                        <p:attrNameLst>
                                          <p:attrName>style.visibility</p:attrName>
                                        </p:attrNameLst>
                                      </p:cBhvr>
                                      <p:to>
                                        <p:strVal val="hidden"/>
                                      </p:to>
                                    </p:set>
                                  </p:childTnLst>
                                </p:cTn>
                              </p:par>
                            </p:childTnLst>
                          </p:cTn>
                        </p:par>
                        <p:par>
                          <p:cTn id="51" fill="hold">
                            <p:stCondLst>
                              <p:cond delay="1000"/>
                            </p:stCondLst>
                            <p:childTnLst>
                              <p:par>
                                <p:cTn id="52" presetID="22" presetClass="entr" presetSubtype="1" fill="hold" grpId="0" nodeType="afterEffect">
                                  <p:stCondLst>
                                    <p:cond delay="500"/>
                                  </p:stCondLst>
                                  <p:childTnLst>
                                    <p:set>
                                      <p:cBhvr>
                                        <p:cTn id="53" dur="1" fill="hold">
                                          <p:stCondLst>
                                            <p:cond delay="0"/>
                                          </p:stCondLst>
                                        </p:cTn>
                                        <p:tgtEl>
                                          <p:spTgt spid="9"/>
                                        </p:tgtEl>
                                        <p:attrNameLst>
                                          <p:attrName>style.visibility</p:attrName>
                                        </p:attrNameLst>
                                      </p:cBhvr>
                                      <p:to>
                                        <p:strVal val="visible"/>
                                      </p:to>
                                    </p:set>
                                    <p:animEffect transition="in" filter="wipe(up)">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1+#ppt_w/2"/>
                                          </p:val>
                                        </p:tav>
                                        <p:tav tm="100000">
                                          <p:val>
                                            <p:strVal val="#ppt_x"/>
                                          </p:val>
                                        </p:tav>
                                      </p:tavLst>
                                    </p:anim>
                                    <p:anim calcmode="lin" valueType="num">
                                      <p:cBhvr additive="base">
                                        <p:cTn id="60" dur="500" fill="hold"/>
                                        <p:tgtEl>
                                          <p:spTgt spid="10"/>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1+#ppt_w/2"/>
                                          </p:val>
                                        </p:tav>
                                        <p:tav tm="100000">
                                          <p:val>
                                            <p:strVal val="#ppt_x"/>
                                          </p:val>
                                        </p:tav>
                                      </p:tavLst>
                                    </p:anim>
                                    <p:anim calcmode="lin" valueType="num">
                                      <p:cBhvr additive="base">
                                        <p:cTn id="64" dur="500" fill="hold"/>
                                        <p:tgtEl>
                                          <p:spTgt spid="13"/>
                                        </p:tgtEl>
                                        <p:attrNameLst>
                                          <p:attrName>ppt_y</p:attrName>
                                        </p:attrNameLst>
                                      </p:cBhvr>
                                      <p:tavLst>
                                        <p:tav tm="0">
                                          <p:val>
                                            <p:strVal val="#ppt_y"/>
                                          </p:val>
                                        </p:tav>
                                        <p:tav tm="100000">
                                          <p:val>
                                            <p:strVal val="#ppt_y"/>
                                          </p:val>
                                        </p:tav>
                                      </p:tavLst>
                                    </p:anim>
                                  </p:childTnLst>
                                </p:cTn>
                              </p:par>
                              <p:par>
                                <p:cTn id="65" presetID="42" presetClass="exit" presetSubtype="0" fill="hold" grpId="1" nodeType="withEffect">
                                  <p:stCondLst>
                                    <p:cond delay="0"/>
                                  </p:stCondLst>
                                  <p:childTnLst>
                                    <p:animEffect transition="out" filter="fade">
                                      <p:cBhvr>
                                        <p:cTn id="66" dur="1000"/>
                                        <p:tgtEl>
                                          <p:spTgt spid="9"/>
                                        </p:tgtEl>
                                      </p:cBhvr>
                                    </p:animEffect>
                                    <p:anim calcmode="lin" valueType="num">
                                      <p:cBhvr>
                                        <p:cTn id="67" dur="1000"/>
                                        <p:tgtEl>
                                          <p:spTgt spid="9"/>
                                        </p:tgtEl>
                                        <p:attrNameLst>
                                          <p:attrName>ppt_x</p:attrName>
                                        </p:attrNameLst>
                                      </p:cBhvr>
                                      <p:tavLst>
                                        <p:tav tm="0">
                                          <p:val>
                                            <p:strVal val="ppt_x"/>
                                          </p:val>
                                        </p:tav>
                                        <p:tav tm="100000">
                                          <p:val>
                                            <p:strVal val="ppt_x"/>
                                          </p:val>
                                        </p:tav>
                                      </p:tavLst>
                                    </p:anim>
                                    <p:anim calcmode="lin" valueType="num">
                                      <p:cBhvr>
                                        <p:cTn id="68" dur="1000"/>
                                        <p:tgtEl>
                                          <p:spTgt spid="9"/>
                                        </p:tgtEl>
                                        <p:attrNameLst>
                                          <p:attrName>ppt_y</p:attrName>
                                        </p:attrNameLst>
                                      </p:cBhvr>
                                      <p:tavLst>
                                        <p:tav tm="0">
                                          <p:val>
                                            <p:strVal val="ppt_y"/>
                                          </p:val>
                                        </p:tav>
                                        <p:tav tm="100000">
                                          <p:val>
                                            <p:strVal val="ppt_y+.1"/>
                                          </p:val>
                                        </p:tav>
                                      </p:tavLst>
                                    </p:anim>
                                    <p:set>
                                      <p:cBhvr>
                                        <p:cTn id="69" dur="1" fill="hold">
                                          <p:stCondLst>
                                            <p:cond delay="999"/>
                                          </p:stCondLst>
                                        </p:cTn>
                                        <p:tgtEl>
                                          <p:spTgt spid="9"/>
                                        </p:tgtEl>
                                        <p:attrNameLst>
                                          <p:attrName>style.visibility</p:attrName>
                                        </p:attrNameLst>
                                      </p:cBhvr>
                                      <p:to>
                                        <p:strVal val="hidden"/>
                                      </p:to>
                                    </p:set>
                                  </p:childTnLst>
                                </p:cTn>
                              </p:par>
                            </p:childTnLst>
                          </p:cTn>
                        </p:par>
                        <p:par>
                          <p:cTn id="70" fill="hold">
                            <p:stCondLst>
                              <p:cond delay="1000"/>
                            </p:stCondLst>
                            <p:childTnLst>
                              <p:par>
                                <p:cTn id="71" presetID="22" presetClass="entr" presetSubtype="1" fill="hold" grpId="0" nodeType="afterEffect">
                                  <p:stCondLst>
                                    <p:cond delay="500"/>
                                  </p:stCondLst>
                                  <p:childTnLst>
                                    <p:set>
                                      <p:cBhvr>
                                        <p:cTn id="72" dur="1" fill="hold">
                                          <p:stCondLst>
                                            <p:cond delay="0"/>
                                          </p:stCondLst>
                                        </p:cTn>
                                        <p:tgtEl>
                                          <p:spTgt spid="14"/>
                                        </p:tgtEl>
                                        <p:attrNameLst>
                                          <p:attrName>style.visibility</p:attrName>
                                        </p:attrNameLst>
                                      </p:cBhvr>
                                      <p:to>
                                        <p:strVal val="visible"/>
                                      </p:to>
                                    </p:set>
                                    <p:animEffect transition="in" filter="wipe(up)">
                                      <p:cBhvr>
                                        <p:cTn id="7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P spid="11" grpId="0"/>
      <p:bldP spid="3" grpId="0" build="p"/>
      <p:bldP spid="4" grpId="0"/>
      <p:bldP spid="4" grpId="1"/>
      <p:bldP spid="7" grpId="0"/>
      <p:bldP spid="7" grpId="1"/>
      <p:bldP spid="9" grpId="0"/>
      <p:bldP spid="9" grpId="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9900"/>
            <a:ext cx="10515600" cy="1325563"/>
          </a:xfrm>
        </p:spPr>
        <p:txBody>
          <a:bodyPr/>
          <a:lstStyle/>
          <a:p>
            <a:pPr algn="ctr"/>
            <a:r>
              <a:rPr lang="ru-RU" b="1" dirty="0"/>
              <a:t>Критерии</a:t>
            </a:r>
            <a:r>
              <a:rPr lang="ru-RU" dirty="0" smtClean="0"/>
              <a:t> </a:t>
            </a:r>
            <a:r>
              <a:rPr lang="ru-RU" b="1" dirty="0"/>
              <a:t>сравнения</a:t>
            </a:r>
          </a:p>
        </p:txBody>
      </p:sp>
      <p:sp>
        <p:nvSpPr>
          <p:cNvPr id="3" name="Объект 2"/>
          <p:cNvSpPr>
            <a:spLocks noGrp="1"/>
          </p:cNvSpPr>
          <p:nvPr>
            <p:ph idx="1"/>
          </p:nvPr>
        </p:nvSpPr>
        <p:spPr>
          <a:xfrm>
            <a:off x="485191" y="1345463"/>
            <a:ext cx="11234057" cy="4831500"/>
          </a:xfrm>
        </p:spPr>
        <p:txBody>
          <a:bodyPr>
            <a:normAutofit fontScale="77500" lnSpcReduction="20000"/>
          </a:bodyPr>
          <a:lstStyle/>
          <a:p>
            <a:r>
              <a:rPr lang="en-US" b="1" dirty="0" smtClean="0"/>
              <a:t>Usability</a:t>
            </a:r>
            <a:r>
              <a:rPr lang="en-US" dirty="0" smtClean="0"/>
              <a:t>: </a:t>
            </a:r>
            <a:r>
              <a:rPr lang="ru-RU" dirty="0" smtClean="0"/>
              <a:t>На сколько сложная установка</a:t>
            </a:r>
            <a:r>
              <a:rPr lang="en-US" dirty="0" smtClean="0"/>
              <a:t>? </a:t>
            </a:r>
            <a:r>
              <a:rPr lang="ru-RU" dirty="0" smtClean="0"/>
              <a:t>Сколько инструментов нужно</a:t>
            </a:r>
            <a:r>
              <a:rPr lang="en-US" dirty="0" smtClean="0"/>
              <a:t>? </a:t>
            </a:r>
            <a:r>
              <a:rPr lang="ru-RU" dirty="0" smtClean="0"/>
              <a:t>Интуитивно понятное окружение</a:t>
            </a:r>
            <a:r>
              <a:rPr lang="en-US" dirty="0" smtClean="0"/>
              <a:t>?</a:t>
            </a:r>
          </a:p>
          <a:p>
            <a:r>
              <a:rPr lang="en-US" b="1" dirty="0" smtClean="0"/>
              <a:t>Maintainability</a:t>
            </a:r>
            <a:r>
              <a:rPr lang="en-US" dirty="0" smtClean="0"/>
              <a:t>: </a:t>
            </a:r>
            <a:r>
              <a:rPr lang="ru-RU" dirty="0" smtClean="0"/>
              <a:t>Как </a:t>
            </a:r>
            <a:r>
              <a:rPr lang="ru-RU" dirty="0" err="1" smtClean="0"/>
              <a:t>администрируется</a:t>
            </a:r>
            <a:r>
              <a:rPr lang="ru-RU" dirty="0" smtClean="0"/>
              <a:t> продукт</a:t>
            </a:r>
            <a:r>
              <a:rPr lang="en-US" dirty="0" smtClean="0"/>
              <a:t>? </a:t>
            </a:r>
            <a:r>
              <a:rPr lang="ru-RU" dirty="0" smtClean="0"/>
              <a:t>Существует ли</a:t>
            </a:r>
            <a:r>
              <a:rPr lang="en-US" dirty="0" smtClean="0"/>
              <a:t> GUI </a:t>
            </a:r>
            <a:r>
              <a:rPr lang="ru-RU" dirty="0" smtClean="0"/>
              <a:t>для мониторинга</a:t>
            </a:r>
            <a:r>
              <a:rPr lang="en-US" dirty="0" smtClean="0"/>
              <a:t>?</a:t>
            </a:r>
          </a:p>
          <a:p>
            <a:r>
              <a:rPr lang="en-US" b="1" dirty="0" smtClean="0"/>
              <a:t>Community</a:t>
            </a:r>
            <a:r>
              <a:rPr lang="en-US" dirty="0" smtClean="0"/>
              <a:t>: </a:t>
            </a:r>
            <a:r>
              <a:rPr lang="ru-RU" dirty="0" smtClean="0"/>
              <a:t>Форумы и списки рассылки</a:t>
            </a:r>
            <a:r>
              <a:rPr lang="en-US" dirty="0" smtClean="0"/>
              <a:t>? </a:t>
            </a:r>
            <a:r>
              <a:rPr lang="ru-RU" dirty="0" smtClean="0"/>
              <a:t>Статьи</a:t>
            </a:r>
            <a:r>
              <a:rPr lang="en-US" dirty="0" smtClean="0"/>
              <a:t>, </a:t>
            </a:r>
            <a:r>
              <a:rPr lang="ru-RU" dirty="0" smtClean="0"/>
              <a:t>учебные руководства</a:t>
            </a:r>
            <a:r>
              <a:rPr lang="en-US" dirty="0" smtClean="0"/>
              <a:t>, </a:t>
            </a:r>
            <a:r>
              <a:rPr lang="ru-RU" dirty="0" smtClean="0"/>
              <a:t>видео</a:t>
            </a:r>
            <a:r>
              <a:rPr lang="en-US" dirty="0" smtClean="0"/>
              <a:t>? </a:t>
            </a:r>
            <a:r>
              <a:rPr lang="ru-RU" dirty="0" smtClean="0"/>
              <a:t>Поддержка со стороны компаний и/или сообщества</a:t>
            </a:r>
            <a:r>
              <a:rPr lang="en-US" dirty="0" smtClean="0"/>
              <a:t>?</a:t>
            </a:r>
          </a:p>
          <a:p>
            <a:r>
              <a:rPr lang="en-US" b="1" dirty="0" smtClean="0"/>
              <a:t>Enterprise Support</a:t>
            </a:r>
            <a:r>
              <a:rPr lang="en-US" dirty="0" smtClean="0"/>
              <a:t>: </a:t>
            </a:r>
            <a:r>
              <a:rPr lang="ru-RU" dirty="0" smtClean="0"/>
              <a:t>Платные функции </a:t>
            </a:r>
            <a:r>
              <a:rPr lang="en-US" dirty="0" smtClean="0"/>
              <a:t>("business hours", "24/7" hotline vs. Email vs. on-site support, etc.)? </a:t>
            </a:r>
            <a:endParaRPr lang="ru-RU" dirty="0" smtClean="0"/>
          </a:p>
          <a:p>
            <a:r>
              <a:rPr lang="en-US" b="1" dirty="0" smtClean="0"/>
              <a:t>Functionality</a:t>
            </a:r>
            <a:r>
              <a:rPr lang="en-US" dirty="0" smtClean="0"/>
              <a:t>: </a:t>
            </a:r>
            <a:r>
              <a:rPr lang="ru-RU" dirty="0" smtClean="0"/>
              <a:t>Доступен ли необходимый уровень функционала</a:t>
            </a:r>
            <a:r>
              <a:rPr lang="en-US" dirty="0" smtClean="0"/>
              <a:t>?</a:t>
            </a:r>
          </a:p>
          <a:p>
            <a:r>
              <a:rPr lang="en-US" b="1" dirty="0" smtClean="0"/>
              <a:t>Flexibility</a:t>
            </a:r>
            <a:r>
              <a:rPr lang="en-US" dirty="0" smtClean="0"/>
              <a:t>: </a:t>
            </a:r>
            <a:r>
              <a:rPr lang="ru-RU" dirty="0" smtClean="0"/>
              <a:t>Можно ли использовать функционал для удовлетворения потребностей</a:t>
            </a:r>
            <a:r>
              <a:rPr lang="en-US" dirty="0" smtClean="0"/>
              <a:t>?</a:t>
            </a:r>
          </a:p>
          <a:p>
            <a:r>
              <a:rPr lang="en-US" b="1" dirty="0" smtClean="0"/>
              <a:t>Expandability</a:t>
            </a:r>
            <a:r>
              <a:rPr lang="en-US" dirty="0" smtClean="0"/>
              <a:t>: </a:t>
            </a:r>
            <a:r>
              <a:rPr lang="ru-RU" dirty="0" err="1" smtClean="0"/>
              <a:t>Наявны</a:t>
            </a:r>
            <a:r>
              <a:rPr lang="ru-RU" dirty="0" smtClean="0"/>
              <a:t> ли доп. плагины</a:t>
            </a:r>
            <a:r>
              <a:rPr lang="en-US" dirty="0" smtClean="0"/>
              <a:t>? </a:t>
            </a:r>
            <a:r>
              <a:rPr lang="ru-RU" dirty="0" smtClean="0"/>
              <a:t>Базируется ли продукт на стандартах</a:t>
            </a:r>
            <a:r>
              <a:rPr lang="en-US" dirty="0" smtClean="0"/>
              <a:t>?</a:t>
            </a:r>
          </a:p>
          <a:p>
            <a:r>
              <a:rPr lang="en-US" b="1" dirty="0" smtClean="0"/>
              <a:t>Connectors</a:t>
            </a:r>
            <a:r>
              <a:rPr lang="en-US" dirty="0" smtClean="0"/>
              <a:t>: </a:t>
            </a:r>
            <a:r>
              <a:rPr lang="ru-RU" dirty="0" smtClean="0"/>
              <a:t>Поддерживаются ли все нужные адаптеры</a:t>
            </a:r>
            <a:r>
              <a:rPr lang="en-US" dirty="0" smtClean="0"/>
              <a:t>? </a:t>
            </a:r>
            <a:r>
              <a:rPr lang="ru-RU" dirty="0" smtClean="0"/>
              <a:t>На сколько просто можно создать свой собственный адаптер</a:t>
            </a:r>
            <a:r>
              <a:rPr lang="en-US" dirty="0" smtClean="0"/>
              <a:t>?</a:t>
            </a:r>
          </a:p>
          <a:p>
            <a:r>
              <a:rPr lang="en-US" b="1" dirty="0" smtClean="0"/>
              <a:t>Cost</a:t>
            </a:r>
            <a:r>
              <a:rPr lang="en-US" dirty="0" smtClean="0"/>
              <a:t>: </a:t>
            </a:r>
            <a:endParaRPr lang="ru-RU" dirty="0" smtClean="0"/>
          </a:p>
          <a:p>
            <a:r>
              <a:rPr lang="en-US" b="1" dirty="0" smtClean="0"/>
              <a:t>Licensing</a:t>
            </a:r>
            <a:r>
              <a:rPr lang="en-US" dirty="0" smtClean="0"/>
              <a:t>:</a:t>
            </a:r>
            <a:endParaRPr lang="ru-RU" dirty="0"/>
          </a:p>
        </p:txBody>
      </p:sp>
    </p:spTree>
    <p:extLst>
      <p:ext uri="{BB962C8B-B14F-4D97-AF65-F5344CB8AC3E}">
        <p14:creationId xmlns:p14="http://schemas.microsoft.com/office/powerpoint/2010/main" val="108486041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935</TotalTime>
  <Words>994</Words>
  <Application>Microsoft Office PowerPoint</Application>
  <PresentationFormat>Широкоэкранный</PresentationFormat>
  <Paragraphs>102</Paragraphs>
  <Slides>35</Slides>
  <Notes>0</Notes>
  <HiddenSlides>3</HiddenSlides>
  <MMClips>6</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35</vt:i4>
      </vt:variant>
    </vt:vector>
  </HeadingPairs>
  <TitlesOfParts>
    <vt:vector size="44" baseType="lpstr">
      <vt:lpstr>&amp;quot</vt:lpstr>
      <vt:lpstr>-apple-system</vt:lpstr>
      <vt:lpstr>Arial</vt:lpstr>
      <vt:lpstr>Calibri</vt:lpstr>
      <vt:lpstr>Calibri Light</vt:lpstr>
      <vt:lpstr>Lato</vt:lpstr>
      <vt:lpstr>Poppins</vt:lpstr>
      <vt:lpstr>Symbol</vt:lpstr>
      <vt:lpstr>Тема Office</vt:lpstr>
      <vt:lpstr>Enterprise Service Buses </vt:lpstr>
      <vt:lpstr>Статистика iDatalabs</vt:lpstr>
      <vt:lpstr>Статистика iDatalabs</vt:lpstr>
      <vt:lpstr>Статистика iDatalabs.  JBOSS FUSE</vt:lpstr>
      <vt:lpstr>Статистика iDatalabs.  WSO2</vt:lpstr>
      <vt:lpstr>Статистика iDatalabs.  Mulesoft</vt:lpstr>
      <vt:lpstr>OSGi  (Open Services Gateway Initiative)</vt:lpstr>
      <vt:lpstr>Open Source ESB Projects </vt:lpstr>
      <vt:lpstr>Критерии сравнения</vt:lpstr>
      <vt:lpstr>Mulesoft</vt:lpstr>
      <vt:lpstr>Презентация PowerPoint</vt:lpstr>
      <vt:lpstr>Mulesoft</vt:lpstr>
      <vt:lpstr>Mulesoft</vt:lpstr>
      <vt:lpstr>Mulesoft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RBA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Enterprise Service Bus </dc:title>
  <dc:creator>Ruslan YUSCHENKO</dc:creator>
  <cp:lastModifiedBy>xxx</cp:lastModifiedBy>
  <cp:revision>179</cp:revision>
  <dcterms:created xsi:type="dcterms:W3CDTF">2018-11-02T07:33:01Z</dcterms:created>
  <dcterms:modified xsi:type="dcterms:W3CDTF">2018-11-05T19:50:30Z</dcterms:modified>
</cp:coreProperties>
</file>